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59"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314" r:id="rId38"/>
    <p:sldId id="293" r:id="rId39"/>
    <p:sldId id="294" r:id="rId40"/>
    <p:sldId id="295" r:id="rId41"/>
    <p:sldId id="296" r:id="rId42"/>
    <p:sldId id="297" r:id="rId43"/>
    <p:sldId id="299" r:id="rId44"/>
    <p:sldId id="302" r:id="rId45"/>
    <p:sldId id="306" r:id="rId46"/>
    <p:sldId id="3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F6B859-7999-4A77-B949-7587F906A66E}"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83218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6B859-7999-4A77-B949-7587F906A66E}"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297468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6B859-7999-4A77-B949-7587F906A66E}"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364874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6B859-7999-4A77-B949-7587F906A66E}"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197100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6B859-7999-4A77-B949-7587F906A66E}"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172951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F6B859-7999-4A77-B949-7587F906A66E}"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289228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F6B859-7999-4A77-B949-7587F906A66E}" type="datetimeFigureOut">
              <a:rPr lang="en-GB" smtClean="0"/>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426406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F6B859-7999-4A77-B949-7587F906A66E}" type="datetimeFigureOut">
              <a:rPr lang="en-GB" smtClean="0"/>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284358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6B859-7999-4A77-B949-7587F906A66E}" type="datetimeFigureOut">
              <a:rPr lang="en-GB" smtClean="0"/>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256321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6B859-7999-4A77-B949-7587F906A66E}"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78837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6B859-7999-4A77-B949-7587F906A66E}"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74A60-BCD8-4CD6-B819-333F7285AB9B}" type="slidenum">
              <a:rPr lang="en-GB" smtClean="0"/>
              <a:t>‹#›</a:t>
            </a:fld>
            <a:endParaRPr lang="en-GB"/>
          </a:p>
        </p:txBody>
      </p:sp>
    </p:spTree>
    <p:extLst>
      <p:ext uri="{BB962C8B-B14F-4D97-AF65-F5344CB8AC3E}">
        <p14:creationId xmlns:p14="http://schemas.microsoft.com/office/powerpoint/2010/main" val="385350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6B859-7999-4A77-B949-7587F906A66E}" type="datetimeFigureOut">
              <a:rPr lang="en-GB" smtClean="0"/>
              <a:t>17/11/2015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4A60-BCD8-4CD6-B819-333F7285AB9B}" type="slidenum">
              <a:rPr lang="en-GB" smtClean="0"/>
              <a:t>‹#›</a:t>
            </a:fld>
            <a:endParaRPr lang="en-GB"/>
          </a:p>
        </p:txBody>
      </p:sp>
    </p:spTree>
    <p:extLst>
      <p:ext uri="{BB962C8B-B14F-4D97-AF65-F5344CB8AC3E}">
        <p14:creationId xmlns:p14="http://schemas.microsoft.com/office/powerpoint/2010/main" val="261928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Geometry of Stochastic Differential Equations</a:t>
            </a:r>
            <a:endParaRPr lang="en-GB" dirty="0"/>
          </a:p>
        </p:txBody>
      </p:sp>
      <p:sp>
        <p:nvSpPr>
          <p:cNvPr id="3" name="Subtitle 2"/>
          <p:cNvSpPr>
            <a:spLocks noGrp="1"/>
          </p:cNvSpPr>
          <p:nvPr>
            <p:ph type="subTitle" idx="1"/>
          </p:nvPr>
        </p:nvSpPr>
        <p:spPr/>
        <p:txBody>
          <a:bodyPr/>
          <a:lstStyle/>
          <a:p>
            <a:r>
              <a:rPr lang="en-GB" dirty="0" smtClean="0"/>
              <a:t>John Armstrong (KCL), </a:t>
            </a:r>
            <a:r>
              <a:rPr lang="en-GB" dirty="0" err="1" smtClean="0"/>
              <a:t>Damiano</a:t>
            </a:r>
            <a:r>
              <a:rPr lang="en-GB" dirty="0" smtClean="0"/>
              <a:t> </a:t>
            </a:r>
            <a:r>
              <a:rPr lang="en-GB" dirty="0" err="1" smtClean="0"/>
              <a:t>Brigo</a:t>
            </a:r>
            <a:r>
              <a:rPr lang="en-GB" dirty="0" smtClean="0"/>
              <a:t> (Imperial)</a:t>
            </a:r>
          </a:p>
          <a:p>
            <a:r>
              <a:rPr lang="en-GB" dirty="0" smtClean="0"/>
              <a:t>New perspectives in differential geometry, Rome, November 2015</a:t>
            </a:r>
            <a:endParaRPr lang="en-GB" dirty="0"/>
          </a:p>
        </p:txBody>
      </p:sp>
    </p:spTree>
    <p:extLst>
      <p:ext uri="{BB962C8B-B14F-4D97-AF65-F5344CB8AC3E}">
        <p14:creationId xmlns:p14="http://schemas.microsoft.com/office/powerpoint/2010/main" val="76916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r>
                  <a:rPr lang="en-GB" dirty="0" smtClean="0"/>
                  <a:t>Fill in the gaps</a:t>
                </a:r>
                <a:br>
                  <a:rPr lang="en-GB" dirty="0" smtClean="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e>
                      </m:ra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𝑡</m:t>
                          </m:r>
                        </m:sub>
                      </m:sSub>
                    </m:oMath>
                  </m:oMathPara>
                </a14:m>
                <a:r>
                  <a:rPr lang="en-GB" dirty="0" smtClean="0"/>
                  <a:t/>
                </a:r>
                <a:br>
                  <a:rPr lang="en-GB" dirty="0" smtClean="0"/>
                </a:b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087" t="-25806" b="-11982"/>
                </a:stretch>
              </a:blipFill>
            </p:spPr>
            <p:txBody>
              <a:bodyPr/>
              <a:lstStyle/>
              <a:p>
                <a:r>
                  <a:rPr lang="en-GB">
                    <a:noFill/>
                  </a:rPr>
                  <a:t> </a:t>
                </a:r>
              </a:p>
            </p:txBody>
          </p:sp>
        </mc:Fallback>
      </mc:AlternateContent>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69" y="2065867"/>
            <a:ext cx="12234240" cy="3843865"/>
          </a:xfrm>
        </p:spPr>
      </p:pic>
    </p:spTree>
    <p:extLst>
      <p:ext uri="{BB962C8B-B14F-4D97-AF65-F5344CB8AC3E}">
        <p14:creationId xmlns:p14="http://schemas.microsoft.com/office/powerpoint/2010/main" val="303556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repeat…</a:t>
            </a:r>
            <a:endParaRPr lang="en-GB" dirty="0"/>
          </a:p>
        </p:txBody>
      </p:sp>
      <p:pic>
        <p:nvPicPr>
          <p:cNvPr id="4" name="trip-edi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4050" y="1825625"/>
            <a:ext cx="5802313" cy="4351338"/>
          </a:xfrm>
        </p:spPr>
      </p:pic>
    </p:spTree>
    <p:extLst>
      <p:ext uri="{BB962C8B-B14F-4D97-AF65-F5344CB8AC3E}">
        <p14:creationId xmlns:p14="http://schemas.microsoft.com/office/powerpoint/2010/main" val="3141013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Brownian Motion</a:t>
            </a:r>
            <a:endParaRPr lang="en-GB" dirty="0"/>
          </a:p>
        </p:txBody>
      </p:sp>
      <p:sp>
        <p:nvSpPr>
          <p:cNvPr id="3" name="Content Placeholder 2"/>
          <p:cNvSpPr>
            <a:spLocks noGrp="1"/>
          </p:cNvSpPr>
          <p:nvPr>
            <p:ph idx="1"/>
          </p:nvPr>
        </p:nvSpPr>
        <p:spPr/>
        <p:txBody>
          <a:bodyPr/>
          <a:lstStyle/>
          <a:p>
            <a:r>
              <a:rPr lang="en-GB" dirty="0" smtClean="0"/>
              <a:t>Mathematical value: Brownian motion exists. The end result is continuous and nowhere differentiable with probability 1</a:t>
            </a:r>
          </a:p>
          <a:p>
            <a:r>
              <a:rPr lang="en-GB" dirty="0" smtClean="0"/>
              <a:t>It is a fractal with </a:t>
            </a:r>
            <a:r>
              <a:rPr lang="en-GB" dirty="0" err="1" smtClean="0"/>
              <a:t>Hausdorff</a:t>
            </a:r>
            <a:r>
              <a:rPr lang="en-GB" dirty="0" smtClean="0"/>
              <a:t> dimension ½ determined by the scaling behaviour</a:t>
            </a:r>
          </a:p>
          <a:p>
            <a:r>
              <a:rPr lang="en-GB" dirty="0" smtClean="0"/>
              <a:t>Practical value: We can simulate sampling the same process with different frequencies and so investigate limiting behaviours</a:t>
            </a:r>
            <a:endParaRPr lang="en-GB" dirty="0"/>
          </a:p>
        </p:txBody>
      </p:sp>
    </p:spTree>
    <p:extLst>
      <p:ext uri="{BB962C8B-B14F-4D97-AF65-F5344CB8AC3E}">
        <p14:creationId xmlns:p14="http://schemas.microsoft.com/office/powerpoint/2010/main" val="420028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stochastic differential equation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GB" dirty="0" smtClean="0"/>
                  <a:t>To simulate stock prices, first generate a Brownian motion, then simulate stocks using this equation</a:t>
                </a:r>
              </a:p>
              <a:p>
                <a:endParaRPr lang="en-GB"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ea typeface="Cambria Math" panose="02040503050406030204" pitchFamily="18" charset="0"/>
                        </a:rPr>
                        <m:t>𝛿</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𝑡</m:t>
                          </m:r>
                        </m:sub>
                      </m:sSub>
                      <m:d>
                        <m:dPr>
                          <m:ctrlPr>
                            <a:rPr lang="en-GB" b="0" i="1" smtClean="0">
                              <a:latin typeface="Cambria Math" panose="02040503050406030204" pitchFamily="18" charset="0"/>
                              <a:ea typeface="Cambria Math" panose="02040503050406030204" pitchFamily="18" charset="0"/>
                            </a:rPr>
                          </m:ctrlPr>
                        </m:dPr>
                        <m:e>
                          <m:r>
                            <m:rPr>
                              <m:sty m:val="p"/>
                            </m:rPr>
                            <a:rPr lang="el-GR" i="1" smtClean="0">
                              <a:latin typeface="Cambria Math" panose="02040503050406030204" pitchFamily="18" charset="0"/>
                              <a:ea typeface="Cambria Math" panose="02040503050406030204" pitchFamily="18" charset="0"/>
                            </a:rPr>
                            <m:t>μ</m:t>
                          </m:r>
                          <m:r>
                            <a:rPr lang="en-GB"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𝜎</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e>
                      </m:d>
                    </m:oMath>
                  </m:oMathPara>
                </a14:m>
                <a:endParaRPr lang="en-GB" b="0" dirty="0" smtClean="0">
                  <a:ea typeface="Cambria Math" panose="02040503050406030204" pitchFamily="18" charset="0"/>
                </a:endParaRPr>
              </a:p>
              <a:p>
                <a:pPr marL="0" indent="0">
                  <a:buNone/>
                </a:pPr>
                <a:endParaRPr lang="en-GB" b="0" dirty="0" smtClean="0">
                  <a:ea typeface="Cambria Math" panose="02040503050406030204" pitchFamily="18" charset="0"/>
                </a:endParaRPr>
              </a:p>
              <a:p>
                <a:pPr marL="0" indent="0">
                  <a:buNone/>
                </a:pPr>
                <a:r>
                  <a:rPr lang="en-GB" dirty="0" smtClean="0">
                    <a:ea typeface="Cambria Math" panose="02040503050406030204" pitchFamily="18" charset="0"/>
                  </a:rPr>
                  <a:t>   This is </a:t>
                </a:r>
                <a:r>
                  <a:rPr lang="en-GB" b="1" dirty="0" smtClean="0">
                    <a:ea typeface="Cambria Math" panose="02040503050406030204" pitchFamily="18" charset="0"/>
                  </a:rPr>
                  <a:t>geometric Brownian motion</a:t>
                </a:r>
                <a:r>
                  <a:rPr lang="en-GB" dirty="0" smtClean="0">
                    <a:ea typeface="Cambria Math" panose="02040503050406030204" pitchFamily="18" charset="0"/>
                  </a:rPr>
                  <a:t>. The changes scale with the stock price.</a:t>
                </a:r>
                <a:endParaRPr lang="en-GB" b="0" dirty="0" smtClean="0">
                  <a:ea typeface="Cambria Math" panose="02040503050406030204" pitchFamily="18" charset="0"/>
                </a:endParaRPr>
              </a:p>
              <a:p>
                <a:r>
                  <a:rPr lang="en-GB" b="0" dirty="0" smtClean="0">
                    <a:ea typeface="Cambria Math" panose="02040503050406030204" pitchFamily="18" charset="0"/>
                  </a:rPr>
                  <a:t>In the limit we write:</a:t>
                </a:r>
              </a:p>
              <a:p>
                <a:pPr marL="0" indent="0">
                  <a:buNone/>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ea typeface="Cambria Math" panose="02040503050406030204" pitchFamily="18" charset="0"/>
                        </a:rPr>
                        <m:t>𝑑</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𝑆</m:t>
                          </m:r>
                        </m:e>
                        <m:sub>
                          <m:r>
                            <a:rPr lang="en-GB" b="0" i="1" smtClean="0">
                              <a:latin typeface="Cambria Math" panose="02040503050406030204" pitchFamily="18" charset="0"/>
                              <a:ea typeface="Cambria Math" panose="02040503050406030204" pitchFamily="18" charset="0"/>
                            </a:rPr>
                            <m:t>𝑡</m:t>
                          </m:r>
                        </m:sub>
                      </m:sSub>
                      <m:d>
                        <m:dPr>
                          <m:ctrlPr>
                            <a:rPr lang="en-GB" b="0" i="1" smtClean="0">
                              <a:latin typeface="Cambria Math" panose="02040503050406030204" pitchFamily="18" charset="0"/>
                              <a:ea typeface="Cambria Math" panose="02040503050406030204" pitchFamily="18" charset="0"/>
                            </a:rPr>
                          </m:ctrlPr>
                        </m:dPr>
                        <m:e>
                          <m:r>
                            <m:rPr>
                              <m:sty m:val="p"/>
                            </m:rPr>
                            <a:rPr lang="el-GR" i="1" smtClean="0">
                              <a:latin typeface="Cambria Math" panose="02040503050406030204" pitchFamily="18" charset="0"/>
                              <a:ea typeface="Cambria Math" panose="02040503050406030204" pitchFamily="18" charset="0"/>
                            </a:rPr>
                            <m:t>μ</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𝜎</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𝑑𝑊</m:t>
                              </m:r>
                            </m:e>
                            <m:sub>
                              <m:r>
                                <a:rPr lang="en-GB" b="0" i="1" smtClean="0">
                                  <a:latin typeface="Cambria Math" panose="02040503050406030204" pitchFamily="18" charset="0"/>
                                  <a:ea typeface="Cambria Math" panose="02040503050406030204" pitchFamily="18" charset="0"/>
                                </a:rPr>
                                <m:t>𝑡</m:t>
                              </m:r>
                            </m:sub>
                          </m:sSub>
                        </m:e>
                      </m:d>
                    </m:oMath>
                  </m:oMathPara>
                </a14:m>
                <a:endParaRPr lang="en-GB" b="0" dirty="0" smtClean="0">
                  <a:ea typeface="Cambria Math" panose="02040503050406030204" pitchFamily="18" charset="0"/>
                </a:endParaRPr>
              </a:p>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μ</m:t>
                    </m:r>
                  </m:oMath>
                </a14:m>
                <a:r>
                  <a:rPr lang="en-GB" b="0" dirty="0" smtClean="0">
                    <a:ea typeface="Cambria Math" panose="02040503050406030204" pitchFamily="18" charset="0"/>
                  </a:rPr>
                  <a:t> is called the </a:t>
                </a:r>
                <a:r>
                  <a:rPr lang="en-GB" b="1" dirty="0" smtClean="0">
                    <a:ea typeface="Cambria Math" panose="02040503050406030204" pitchFamily="18" charset="0"/>
                  </a:rPr>
                  <a:t>drift</a:t>
                </a:r>
                <a:r>
                  <a:rPr lang="en-GB" dirty="0" smtClean="0">
                    <a:ea typeface="Cambria Math" panose="02040503050406030204" pitchFamily="18" charset="0"/>
                  </a:rPr>
                  <a:t>. It determines the long term growth rate. It has units of per annum i.e. </a:t>
                </a:r>
              </a:p>
              <a:p>
                <a:pPr marL="0" indent="0" algn="ctr">
                  <a:buNone/>
                </a:pPr>
                <a:r>
                  <a:rPr lang="en-GB" dirty="0" smtClean="0">
                    <a:ea typeface="Cambria Math" panose="02040503050406030204" pitchFamily="18" charset="0"/>
                  </a:rPr>
                  <a:t>(years)</a:t>
                </a:r>
                <a:r>
                  <a:rPr lang="en-GB" baseline="30000" dirty="0" smtClean="0">
                    <a:ea typeface="Cambria Math" panose="02040503050406030204" pitchFamily="18" charset="0"/>
                  </a:rPr>
                  <a:t>-1</a:t>
                </a:r>
                <a:endParaRPr lang="en-GB" b="1" baseline="30000" dirty="0" smtClean="0">
                  <a:ea typeface="Cambria Math" panose="02040503050406030204" pitchFamily="18" charset="0"/>
                </a:endParaRPr>
              </a:p>
              <a:p>
                <a14:m>
                  <m:oMath xmlns:m="http://schemas.openxmlformats.org/officeDocument/2006/math">
                    <m:r>
                      <a:rPr lang="en-GB" b="0" i="1" smtClean="0">
                        <a:latin typeface="Cambria Math" panose="02040503050406030204" pitchFamily="18" charset="0"/>
                        <a:ea typeface="Cambria Math" panose="02040503050406030204" pitchFamily="18" charset="0"/>
                      </a:rPr>
                      <m:t>𝜎</m:t>
                    </m:r>
                  </m:oMath>
                </a14:m>
                <a:r>
                  <a:rPr lang="en-GB" dirty="0" smtClean="0"/>
                  <a:t> is called the </a:t>
                </a:r>
                <a:r>
                  <a:rPr lang="en-GB" b="1" dirty="0" smtClean="0"/>
                  <a:t>volatility. </a:t>
                </a:r>
                <a:r>
                  <a:rPr lang="en-GB" dirty="0" smtClean="0"/>
                  <a:t>It measures the uncertainty. </a:t>
                </a:r>
                <a:r>
                  <a:rPr lang="en-GB" dirty="0" smtClean="0">
                    <a:ea typeface="Cambria Math" panose="02040503050406030204" pitchFamily="18" charset="0"/>
                  </a:rPr>
                  <a:t>It has units of</a:t>
                </a:r>
              </a:p>
              <a:p>
                <a:pPr marL="0" indent="0" algn="ctr">
                  <a:buNone/>
                </a:pPr>
                <a:r>
                  <a:rPr lang="en-GB" dirty="0" smtClean="0">
                    <a:ea typeface="Cambria Math" panose="02040503050406030204" pitchFamily="18" charset="0"/>
                  </a:rPr>
                  <a:t>(years)</a:t>
                </a:r>
                <a:r>
                  <a:rPr lang="en-GB" baseline="30000" dirty="0" smtClean="0">
                    <a:ea typeface="Cambria Math" panose="02040503050406030204" pitchFamily="18" charset="0"/>
                  </a:rPr>
                  <a:t>-1/2</a:t>
                </a:r>
                <a:endParaRPr lang="en-GB" b="1"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6" t="-2801" b="-1961"/>
                </a:stretch>
              </a:blipFill>
            </p:spPr>
            <p:txBody>
              <a:bodyPr/>
              <a:lstStyle/>
              <a:p>
                <a:r>
                  <a:rPr lang="en-GB">
                    <a:noFill/>
                  </a:rPr>
                  <a:t> </a:t>
                </a:r>
              </a:p>
            </p:txBody>
          </p:sp>
        </mc:Fallback>
      </mc:AlternateContent>
    </p:spTree>
    <p:extLst>
      <p:ext uri="{BB962C8B-B14F-4D97-AF65-F5344CB8AC3E}">
        <p14:creationId xmlns:p14="http://schemas.microsoft.com/office/powerpoint/2010/main" val="414418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ctr"/>
                <a:r>
                  <a:rPr lang="en-GB" sz="2400" dirty="0" smtClean="0"/>
                  <a:t>Geometric Brownian motion for 1 year</a:t>
                </a:r>
                <a:br>
                  <a:rPr lang="en-GB" sz="2400" dirty="0" smtClean="0"/>
                </a:br>
                <a14:m>
                  <m:oMath xmlns:m="http://schemas.openxmlformats.org/officeDocument/2006/math">
                    <m:r>
                      <a:rPr lang="en-GB" sz="2400" i="1" smtClean="0">
                        <a:latin typeface="Cambria Math" panose="02040503050406030204" pitchFamily="18" charset="0"/>
                        <a:ea typeface="Cambria Math" panose="02040503050406030204" pitchFamily="18" charset="0"/>
                      </a:rPr>
                      <m:t>𝜇</m:t>
                    </m:r>
                    <m:r>
                      <a:rPr lang="en-GB" sz="2400" b="0" i="1" smtClean="0">
                        <a:latin typeface="Cambria Math" panose="02040503050406030204" pitchFamily="18" charset="0"/>
                        <a:ea typeface="Cambria Math" panose="02040503050406030204" pitchFamily="18" charset="0"/>
                      </a:rPr>
                      <m:t>=5% </m:t>
                    </m:r>
                    <m:r>
                      <a:rPr lang="en-GB" sz="2400" b="0" i="1" smtClean="0">
                        <a:latin typeface="Cambria Math" panose="02040503050406030204" pitchFamily="18" charset="0"/>
                        <a:ea typeface="Cambria Math" panose="02040503050406030204" pitchFamily="18" charset="0"/>
                      </a:rPr>
                      <m:t>𝑝</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𝑎</m:t>
                    </m:r>
                    <m:r>
                      <a:rPr lang="en-GB" sz="2400" b="0" i="1" smtClean="0">
                        <a:latin typeface="Cambria Math" panose="02040503050406030204" pitchFamily="18" charset="0"/>
                        <a:ea typeface="Cambria Math" panose="02040503050406030204" pitchFamily="18" charset="0"/>
                      </a:rPr>
                      <m:t>.</m:t>
                    </m:r>
                  </m:oMath>
                </a14:m>
                <a:r>
                  <a:rPr lang="en-GB" sz="2400" dirty="0" smtClean="0"/>
                  <a:t> </a:t>
                </a:r>
                <a:br>
                  <a:rPr lang="en-GB" sz="2400" dirty="0" smtClean="0"/>
                </a:b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𝜎</m:t>
                      </m:r>
                      <m:r>
                        <a:rPr lang="en-GB" sz="2400" b="0" i="1" smtClean="0">
                          <a:latin typeface="Cambria Math" panose="02040503050406030204" pitchFamily="18" charset="0"/>
                          <a:ea typeface="Cambria Math" panose="02040503050406030204" pitchFamily="18" charset="0"/>
                        </a:rPr>
                        <m:t>=10% </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𝑦</m:t>
                          </m:r>
                        </m:e>
                        <m:sup>
                          <m:r>
                            <a:rPr lang="en-GB" sz="2400" b="0" i="1" smtClean="0">
                              <a:latin typeface="Cambria Math" panose="02040503050406030204" pitchFamily="18" charset="0"/>
                              <a:ea typeface="Cambria Math" panose="02040503050406030204" pitchFamily="18" charset="0"/>
                            </a:rPr>
                            <m:t>−1/2</m:t>
                          </m:r>
                        </m:sup>
                      </m:sSup>
                    </m:oMath>
                  </m:oMathPara>
                </a14:m>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GB">
                    <a:noFill/>
                  </a:rPr>
                  <a:t> </a:t>
                </a:r>
              </a:p>
            </p:txBody>
          </p:sp>
        </mc:Fallback>
      </mc:AlternateContent>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6088" y="1690688"/>
            <a:ext cx="6760311" cy="5082306"/>
          </a:xfrm>
        </p:spPr>
      </p:pic>
    </p:spTree>
    <p:extLst>
      <p:ext uri="{BB962C8B-B14F-4D97-AF65-F5344CB8AC3E}">
        <p14:creationId xmlns:p14="http://schemas.microsoft.com/office/powerpoint/2010/main" val="259874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ctr"/>
                <a:r>
                  <a:rPr lang="en-GB" sz="2400" dirty="0" smtClean="0"/>
                  <a:t>Geometric Brownian motion for 100 years</a:t>
                </a:r>
                <a:br>
                  <a:rPr lang="en-GB" sz="2400" dirty="0" smtClean="0"/>
                </a:br>
                <a14:m>
                  <m:oMath xmlns:m="http://schemas.openxmlformats.org/officeDocument/2006/math">
                    <m:r>
                      <a:rPr lang="en-GB" sz="2400" i="1" smtClean="0">
                        <a:latin typeface="Cambria Math" panose="02040503050406030204" pitchFamily="18" charset="0"/>
                        <a:ea typeface="Cambria Math" panose="02040503050406030204" pitchFamily="18" charset="0"/>
                      </a:rPr>
                      <m:t>𝜇</m:t>
                    </m:r>
                    <m:r>
                      <a:rPr lang="en-GB" sz="2400" b="0" i="1" smtClean="0">
                        <a:latin typeface="Cambria Math" panose="02040503050406030204" pitchFamily="18" charset="0"/>
                        <a:ea typeface="Cambria Math" panose="02040503050406030204" pitchFamily="18" charset="0"/>
                      </a:rPr>
                      <m:t>=5% </m:t>
                    </m:r>
                    <m:r>
                      <a:rPr lang="en-GB" sz="2400" b="0" i="1" smtClean="0">
                        <a:latin typeface="Cambria Math" panose="02040503050406030204" pitchFamily="18" charset="0"/>
                        <a:ea typeface="Cambria Math" panose="02040503050406030204" pitchFamily="18" charset="0"/>
                      </a:rPr>
                      <m:t>𝑝</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𝑎</m:t>
                    </m:r>
                    <m:r>
                      <a:rPr lang="en-GB" sz="2400" b="0" i="1" smtClean="0">
                        <a:latin typeface="Cambria Math" panose="02040503050406030204" pitchFamily="18" charset="0"/>
                        <a:ea typeface="Cambria Math" panose="02040503050406030204" pitchFamily="18" charset="0"/>
                      </a:rPr>
                      <m:t>.</m:t>
                    </m:r>
                  </m:oMath>
                </a14:m>
                <a:r>
                  <a:rPr lang="en-GB" sz="2400" dirty="0" smtClean="0"/>
                  <a:t> </a:t>
                </a:r>
                <a:br>
                  <a:rPr lang="en-GB" sz="2400" dirty="0" smtClean="0"/>
                </a:b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𝜎</m:t>
                      </m:r>
                      <m:r>
                        <a:rPr lang="en-GB" sz="2400" b="0" i="1" smtClean="0">
                          <a:latin typeface="Cambria Math" panose="02040503050406030204" pitchFamily="18" charset="0"/>
                          <a:ea typeface="Cambria Math" panose="02040503050406030204" pitchFamily="18" charset="0"/>
                        </a:rPr>
                        <m:t>=10% </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𝑦</m:t>
                          </m:r>
                        </m:e>
                        <m:sup>
                          <m:r>
                            <a:rPr lang="en-GB" sz="2400" b="0" i="1" smtClean="0">
                              <a:latin typeface="Cambria Math" panose="02040503050406030204" pitchFamily="18" charset="0"/>
                              <a:ea typeface="Cambria Math" panose="02040503050406030204" pitchFamily="18" charset="0"/>
                            </a:rPr>
                            <m:t>−1/2</m:t>
                          </m:r>
                        </m:sup>
                      </m:sSup>
                    </m:oMath>
                  </m:oMathPara>
                </a14:m>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GB">
                    <a:noFill/>
                  </a:rPr>
                  <a:t> </a:t>
                </a:r>
              </a:p>
            </p:txBody>
          </p:sp>
        </mc:Fallback>
      </mc:AlternateContent>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72266" y="1690688"/>
            <a:ext cx="6873384" cy="5167312"/>
          </a:xfrm>
        </p:spPr>
      </p:pic>
    </p:spTree>
    <p:extLst>
      <p:ext uri="{BB962C8B-B14F-4D97-AF65-F5344CB8AC3E}">
        <p14:creationId xmlns:p14="http://schemas.microsoft.com/office/powerpoint/2010/main" val="3104483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Aside – financial consequences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In the long term</a:t>
                </a:r>
              </a:p>
              <a:p>
                <a:pPr lvl="1"/>
                <a:r>
                  <a:rPr lang="en-GB" dirty="0" smtClean="0"/>
                  <a:t>returns scales according to </a:t>
                </a:r>
                <a14:m>
                  <m:oMath xmlns:m="http://schemas.openxmlformats.org/officeDocument/2006/math">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rPr>
                      <m:t> </m:t>
                    </m:r>
                    <m:r>
                      <a:rPr lang="en-GB" b="0" i="1" smtClean="0">
                        <a:latin typeface="Cambria Math" panose="02040503050406030204" pitchFamily="18" charset="0"/>
                      </a:rPr>
                      <m:t>𝑡</m:t>
                    </m:r>
                    <m:r>
                      <a:rPr lang="en-GB" b="0" i="1" smtClean="0">
                        <a:latin typeface="Cambria Math" panose="02040503050406030204" pitchFamily="18" charset="0"/>
                      </a:rPr>
                      <m:t> )</m:t>
                    </m:r>
                  </m:oMath>
                </a14:m>
                <a:endParaRPr lang="en-GB" dirty="0" smtClean="0"/>
              </a:p>
              <a:p>
                <a:pPr lvl="1"/>
                <a:r>
                  <a:rPr lang="en-GB" dirty="0" smtClean="0"/>
                  <a:t>risk scales according to </a:t>
                </a:r>
                <a14:m>
                  <m:oMath xmlns:m="http://schemas.openxmlformats.org/officeDocument/2006/math">
                    <m:r>
                      <m:rPr>
                        <m:sty m:val="p"/>
                      </m:rPr>
                      <a:rPr lang="en-GB" b="0" i="0" smtClean="0">
                        <a:latin typeface="Cambria Math" panose="02040503050406030204" pitchFamily="18" charset="0"/>
                      </a:rPr>
                      <m:t>exp</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𝜎</m:t>
                        </m:r>
                        <m:r>
                          <a:rPr lang="en-GB" b="0" i="1" smtClean="0">
                            <a:latin typeface="Cambria Math" panose="02040503050406030204" pitchFamily="18" charset="0"/>
                          </a:rPr>
                          <m:t> </m:t>
                        </m:r>
                        <m:r>
                          <a:rPr lang="en-GB" b="0" i="1" smtClean="0">
                            <a:latin typeface="Cambria Math" panose="02040503050406030204" pitchFamily="18" charset="0"/>
                          </a:rPr>
                          <m:t>𝑡</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 )</m:t>
                    </m:r>
                  </m:oMath>
                </a14:m>
                <a:endParaRPr lang="en-GB" dirty="0" smtClean="0"/>
              </a:p>
              <a:p>
                <a:r>
                  <a:rPr lang="en-GB" dirty="0" smtClean="0"/>
                  <a:t>Put more money on stocks for long term investments than short term investments.</a:t>
                </a:r>
              </a:p>
              <a:p>
                <a:r>
                  <a:rPr lang="en-GB" dirty="0" smtClean="0"/>
                  <a:t>Actuaries and pension funds have a tendency to pretend everything is deterministic (they only pay attention to drift)</a:t>
                </a:r>
              </a:p>
              <a:p>
                <a:r>
                  <a:rPr lang="en-GB" dirty="0" smtClean="0"/>
                  <a:t>Derivatives traders and algorithmic traders only care about volatility.</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GB">
                    <a:noFill/>
                  </a:rPr>
                  <a:t> </a:t>
                </a:r>
              </a:p>
            </p:txBody>
          </p:sp>
        </mc:Fallback>
      </mc:AlternateContent>
    </p:spTree>
    <p:extLst>
      <p:ext uri="{BB962C8B-B14F-4D97-AF65-F5344CB8AC3E}">
        <p14:creationId xmlns:p14="http://schemas.microsoft.com/office/powerpoint/2010/main" val="1365657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more general stochastic differential equation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5932" y="1859491"/>
                <a:ext cx="10515600" cy="4351338"/>
              </a:xfrm>
            </p:spPr>
            <p:txBody>
              <a:bodyPr/>
              <a:lstStyle/>
              <a:p>
                <a:pPr marL="0" indent="0">
                  <a:buNone/>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ea typeface="Cambria Math" panose="02040503050406030204" pitchFamily="18" charset="0"/>
                        </a:rPr>
                        <m:t>𝛿</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oMath>
                  </m:oMathPara>
                </a14:m>
                <a:endParaRPr lang="en-GB" dirty="0" smtClean="0"/>
              </a:p>
              <a:p>
                <a:r>
                  <a:rPr lang="en-GB" dirty="0" smtClean="0"/>
                  <a:t>In the limit we write:</a:t>
                </a:r>
              </a:p>
              <a:p>
                <a:pPr marL="0" indent="0" algn="ctr">
                  <a:buNone/>
                </a:pPr>
                <a:r>
                  <a:rPr lang="en-GB" dirty="0" smtClean="0">
                    <a:ea typeface="Cambria Math" panose="02040503050406030204" pitchFamily="18" charset="0"/>
                  </a:rPr>
                  <a:t>d</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r>
                      <a:rPr lang="en-GB" b="0" i="1" smtClean="0">
                        <a:latin typeface="Cambria Math" panose="02040503050406030204" pitchFamily="18" charset="0"/>
                        <a:ea typeface="Cambria Math" panose="02040503050406030204" pitchFamily="18" charset="0"/>
                      </a:rPr>
                      <m:t>𝑑𝑡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𝑑𝑊</m:t>
                        </m:r>
                      </m:e>
                      <m:sub>
                        <m:r>
                          <a:rPr lang="en-GB" b="0" i="1" smtClean="0">
                            <a:latin typeface="Cambria Math" panose="02040503050406030204" pitchFamily="18" charset="0"/>
                            <a:ea typeface="Cambria Math" panose="02040503050406030204" pitchFamily="18" charset="0"/>
                          </a:rPr>
                          <m:t>𝑡</m:t>
                        </m:r>
                      </m:sub>
                    </m:sSub>
                  </m:oMath>
                </a14:m>
                <a:endParaRPr lang="en-GB" b="0" dirty="0" smtClean="0">
                  <a:ea typeface="Cambria Math" panose="02040503050406030204" pitchFamily="18" charset="0"/>
                </a:endParaRPr>
              </a:p>
              <a:p>
                <a:r>
                  <a:rPr lang="en-GB" b="0" dirty="0" smtClean="0">
                    <a:ea typeface="Cambria Math" panose="02040503050406030204" pitchFamily="18" charset="0"/>
                  </a:rPr>
                  <a:t>The </a:t>
                </a:r>
                <a14:m>
                  <m:oMath xmlns:m="http://schemas.openxmlformats.org/officeDocument/2006/math">
                    <m:r>
                      <a:rPr lang="en-GB" b="0" i="1" smtClean="0">
                        <a:latin typeface="Cambria Math" panose="02040503050406030204" pitchFamily="18" charset="0"/>
                        <a:ea typeface="Cambria Math" panose="02040503050406030204" pitchFamily="18" charset="0"/>
                      </a:rPr>
                      <m:t>𝜔</m:t>
                    </m:r>
                  </m:oMath>
                </a14:m>
                <a:r>
                  <a:rPr lang="en-GB" dirty="0" smtClean="0"/>
                  <a:t> indicates that the </a:t>
                </a:r>
                <a:r>
                  <a:rPr lang="en-GB" b="1" dirty="0" smtClean="0"/>
                  <a:t>drift term</a:t>
                </a:r>
                <a:r>
                  <a:rPr lang="en-GB" dirty="0" smtClean="0"/>
                  <a:t> a and </a:t>
                </a:r>
                <a:r>
                  <a:rPr lang="en-GB" b="1" dirty="0" smtClean="0"/>
                  <a:t>diffusion term </a:t>
                </a:r>
                <a:r>
                  <a:rPr lang="en-GB" dirty="0" smtClean="0"/>
                  <a:t>b may be random.</a:t>
                </a:r>
              </a:p>
              <a:p>
                <a:r>
                  <a:rPr lang="en-GB" dirty="0" smtClean="0"/>
                  <a:t>(Strictly speaking one should mention the initial condition)</a:t>
                </a:r>
              </a:p>
              <a:p>
                <a:r>
                  <a:rPr lang="en-GB" dirty="0" smtClean="0"/>
                  <a:t>Formal definitions and proofs of convergence rely on defining to the so-called </a:t>
                </a:r>
                <a:r>
                  <a:rPr lang="en-GB" b="1" dirty="0" err="1" smtClean="0"/>
                  <a:t>Itô</a:t>
                </a:r>
                <a:r>
                  <a:rPr lang="en-GB" b="1" dirty="0" smtClean="0"/>
                  <a:t> integral</a:t>
                </a:r>
              </a:p>
              <a:p>
                <a:r>
                  <a:rPr lang="en-GB" dirty="0" smtClean="0"/>
                  <a:t>These are called </a:t>
                </a:r>
                <a:r>
                  <a:rPr lang="en-GB" b="1" dirty="0" err="1" smtClean="0"/>
                  <a:t>Itô</a:t>
                </a:r>
                <a:r>
                  <a:rPr lang="en-GB" b="1" dirty="0" smtClean="0"/>
                  <a:t> Stochastic Differential Equations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5932" y="1859491"/>
                <a:ext cx="10515600" cy="4351338"/>
              </a:xfrm>
              <a:blipFill rotWithShape="0">
                <a:blip r:embed="rId2"/>
                <a:stretch>
                  <a:fillRect l="-1043" b="-3081"/>
                </a:stretch>
              </a:blipFill>
            </p:spPr>
            <p:txBody>
              <a:bodyPr/>
              <a:lstStyle/>
              <a:p>
                <a:r>
                  <a:rPr lang="en-GB">
                    <a:noFill/>
                  </a:rPr>
                  <a:t> </a:t>
                </a:r>
              </a:p>
            </p:txBody>
          </p:sp>
        </mc:Fallback>
      </mc:AlternateContent>
    </p:spTree>
    <p:extLst>
      <p:ext uri="{BB962C8B-B14F-4D97-AF65-F5344CB8AC3E}">
        <p14:creationId xmlns:p14="http://schemas.microsoft.com/office/powerpoint/2010/main" val="72809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Coordinate free stochastic differential equations?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GB" i="1" dirty="0" smtClean="0">
                  <a:solidFill>
                    <a:srgbClr val="C00000"/>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GB" i="1" smtClean="0">
                          <a:solidFill>
                            <a:srgbClr val="C00000"/>
                          </a:solidFill>
                          <a:latin typeface="Cambria Math" panose="02040503050406030204" pitchFamily="18" charset="0"/>
                          <a:ea typeface="Cambria Math" panose="02040503050406030204" pitchFamily="18" charset="0"/>
                        </a:rPr>
                        <m:t>𝛿</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1" i="1" smtClean="0">
                          <a:solidFill>
                            <a:srgbClr val="C00000"/>
                          </a:solidFill>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e>
                      </m: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oMath>
                  </m:oMathPara>
                </a14:m>
                <a:endParaRPr lang="en-GB" dirty="0" smtClean="0"/>
              </a:p>
              <a:p>
                <a:r>
                  <a:rPr lang="en-GB" dirty="0" smtClean="0"/>
                  <a:t>The plus, the delta and the products cause problems when formulating SDEs on manifolds.</a:t>
                </a:r>
              </a:p>
              <a:p>
                <a:r>
                  <a:rPr lang="en-GB" dirty="0" smtClean="0"/>
                  <a:t>The definition of a stochastic differential equation makes use of the vector space structure of R</a:t>
                </a:r>
                <a:r>
                  <a:rPr lang="en-GB" baseline="30000" dirty="0" smtClean="0"/>
                  <a:t>n</a:t>
                </a:r>
                <a:endParaRPr lang="en-GB"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279134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Consider the scheme:</a:t>
                </a:r>
                <a:endParaRPr lang="en-GB"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sub>
                      </m:sSub>
                      <m:r>
                        <a:rPr lang="en-GB" b="0" i="1" smtClean="0">
                          <a:latin typeface="Cambria Math" panose="02040503050406030204" pitchFamily="18" charset="0"/>
                          <a:ea typeface="Cambria Math" panose="02040503050406030204" pitchFamily="18" charset="0"/>
                        </a:rPr>
                        <m:t> </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 </m:t>
                          </m:r>
                        </m:e>
                      </m:d>
                    </m:oMath>
                  </m:oMathPara>
                </a14:m>
                <a:endParaRPr lang="en-GB" b="0" dirty="0" smtClean="0">
                  <a:ea typeface="Cambria Math" panose="02040503050406030204" pitchFamily="18" charset="0"/>
                </a:endParaRPr>
              </a:p>
              <a:p>
                <a:pPr marL="0" indent="0">
                  <a:buNone/>
                </a:pPr>
                <a:r>
                  <a:rPr lang="en-GB" dirty="0" smtClean="0"/>
                  <a:t>Where:</a:t>
                </a:r>
                <a:endParaRPr lang="en-GB" dirty="0"/>
              </a:p>
              <a:p>
                <a:pPr marL="0" indent="0">
                  <a:buNone/>
                </a:pPr>
                <a14:m>
                  <m:oMathPara xmlns:m="http://schemas.openxmlformats.org/officeDocument/2006/math">
                    <m:oMathParaPr>
                      <m:jc m:val="center"/>
                    </m:oMathParaPr>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sub>
                      </m:sSub>
                      <m:r>
                        <a:rPr lang="en-GB" b="0" i="1" smtClean="0">
                          <a:latin typeface="Cambria Math" panose="02040503050406030204" pitchFamily="18" charset="0"/>
                        </a:rPr>
                        <m:t>:</m:t>
                      </m:r>
                      <m:r>
                        <a:rPr lang="en-GB" b="1" i="1" smtClean="0">
                          <a:latin typeface="Cambria Math" panose="02040503050406030204" pitchFamily="18" charset="0"/>
                        </a:rPr>
                        <m:t>𝑹</m:t>
                      </m:r>
                      <m:groupChr>
                        <m:groupChrPr>
                          <m:chr m:val="→"/>
                          <m:pos m:val="top"/>
                          <m:ctrlPr>
                            <a:rPr lang="en-GB" b="0" i="1" smtClean="0">
                              <a:latin typeface="Cambria Math" panose="02040503050406030204" pitchFamily="18" charset="0"/>
                            </a:rPr>
                          </m:ctrlPr>
                        </m:groupChrPr>
                        <m:e/>
                      </m:groupChr>
                      <m:r>
                        <a:rPr lang="en-GB" b="0" i="1" smtClean="0">
                          <a:latin typeface="Cambria Math" panose="02040503050406030204" pitchFamily="18" charset="0"/>
                        </a:rPr>
                        <m:t>𝑀</m:t>
                      </m:r>
                    </m:oMath>
                  </m:oMathPara>
                </a14:m>
                <a:endParaRPr lang="en-GB" dirty="0" smtClean="0"/>
              </a:p>
              <a:p>
                <a:pPr marL="0" indent="0">
                  <a:buNone/>
                </a:pPr>
                <a:endParaRPr lang="en-GB" dirty="0" smtClean="0"/>
              </a:p>
              <a:p>
                <a:r>
                  <a:rPr lang="en-GB" dirty="0" smtClean="0"/>
                  <a:t>Since we’re missing a </a:t>
                </a:r>
                <a14:m>
                  <m:oMath xmlns:m="http://schemas.openxmlformats.org/officeDocument/2006/math">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oMath>
                </a14:m>
                <a:r>
                  <a:rPr lang="en-GB" dirty="0" smtClean="0"/>
                  <a:t> term, this may seem less general, but it will turn out that these formulations are actually equivalent.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4016948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a:t>
            </a:r>
            <a:endParaRPr lang="en-GB" dirty="0"/>
          </a:p>
        </p:txBody>
      </p:sp>
      <p:sp>
        <p:nvSpPr>
          <p:cNvPr id="3" name="Content Placeholder 2"/>
          <p:cNvSpPr>
            <a:spLocks noGrp="1"/>
          </p:cNvSpPr>
          <p:nvPr>
            <p:ph idx="1"/>
          </p:nvPr>
        </p:nvSpPr>
        <p:spPr/>
        <p:txBody>
          <a:bodyPr/>
          <a:lstStyle/>
          <a:p>
            <a:r>
              <a:rPr lang="en-GB" dirty="0" smtClean="0"/>
              <a:t>How to draw stochastic differential equations</a:t>
            </a:r>
          </a:p>
          <a:p>
            <a:r>
              <a:rPr lang="en-GB" dirty="0" smtClean="0"/>
              <a:t>How to understand some key ideas of stochastic processes geometrically.</a:t>
            </a:r>
          </a:p>
          <a:p>
            <a:r>
              <a:rPr lang="en-GB" dirty="0" smtClean="0"/>
              <a:t>Plan</a:t>
            </a:r>
          </a:p>
          <a:p>
            <a:pPr lvl="1"/>
            <a:r>
              <a:rPr lang="en-GB" dirty="0" smtClean="0"/>
              <a:t>What are stochastic SDEs?</a:t>
            </a:r>
          </a:p>
          <a:p>
            <a:pPr lvl="1"/>
            <a:r>
              <a:rPr lang="en-GB" dirty="0" smtClean="0"/>
              <a:t>Brownian Motion</a:t>
            </a:r>
          </a:p>
          <a:p>
            <a:pPr lvl="1"/>
            <a:r>
              <a:rPr lang="en-GB" dirty="0" smtClean="0"/>
              <a:t>Stochastic SDEs and Ito’s Lemma</a:t>
            </a:r>
          </a:p>
          <a:p>
            <a:pPr lvl="1"/>
            <a:r>
              <a:rPr lang="en-GB" dirty="0" smtClean="0"/>
              <a:t>The heat equation</a:t>
            </a:r>
          </a:p>
          <a:p>
            <a:pPr marL="0" indent="0">
              <a:buNone/>
            </a:pPr>
            <a:endParaRPr lang="en-GB" dirty="0"/>
          </a:p>
        </p:txBody>
      </p:sp>
    </p:spTree>
    <p:extLst>
      <p:ext uri="{BB962C8B-B14F-4D97-AF65-F5344CB8AC3E}">
        <p14:creationId xmlns:p14="http://schemas.microsoft.com/office/powerpoint/2010/main" val="82471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82058"/>
                <a:ext cx="10515600" cy="1325563"/>
              </a:xfrm>
            </p:spPr>
            <p:txBody>
              <a:bodyPr>
                <a:normAutofit fontScale="90000"/>
              </a:bodyPr>
              <a:lstStyle/>
              <a:p>
                <a:pPr/>
                <a:r>
                  <a:rPr lang="en-GB" dirty="0" smtClean="0"/>
                  <a:t>An example (chosen to be pretty)</a:t>
                </a:r>
                <a:br>
                  <a:rPr lang="en-GB" dirty="0" smtClean="0"/>
                </a:br>
                <a14:m>
                  <m:oMathPara xmlns:m="http://schemas.openxmlformats.org/officeDocument/2006/math">
                    <m:oMathParaPr>
                      <m:jc m:val="centerGroup"/>
                    </m:oMathParaPr>
                    <m:oMath xmlns:m="http://schemas.openxmlformats.org/officeDocument/2006/math">
                      <m:sSub>
                        <m:sSubPr>
                          <m:ctrlPr>
                            <a:rPr lang="en-GB" sz="3100" i="1">
                              <a:latin typeface="Cambria Math" panose="02040503050406030204" pitchFamily="18" charset="0"/>
                            </a:rPr>
                          </m:ctrlPr>
                        </m:sSubPr>
                        <m:e>
                          <m:r>
                            <a:rPr lang="en-GB" sz="3100" i="1">
                              <a:latin typeface="Cambria Math" panose="02040503050406030204" pitchFamily="18" charset="0"/>
                              <a:ea typeface="Cambria Math" panose="02040503050406030204" pitchFamily="18" charset="0"/>
                            </a:rPr>
                            <m:t>𝛾</m:t>
                          </m:r>
                        </m:e>
                        <m:sub>
                          <m:d>
                            <m:dPr>
                              <m:ctrlPr>
                                <a:rPr lang="en-GB" sz="3100" i="1">
                                  <a:latin typeface="Cambria Math" panose="02040503050406030204" pitchFamily="18" charset="0"/>
                                </a:rPr>
                              </m:ctrlPr>
                            </m:dPr>
                            <m:e>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1</m:t>
                                  </m:r>
                                </m:sub>
                              </m:sSub>
                              <m:r>
                                <a:rPr lang="en-GB" sz="3100" i="1">
                                  <a:latin typeface="Cambria Math" panose="02040503050406030204" pitchFamily="18" charset="0"/>
                                </a:rPr>
                                <m:t>,</m:t>
                              </m:r>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2</m:t>
                                  </m:r>
                                </m:sub>
                              </m:sSub>
                            </m:e>
                          </m:d>
                        </m:sub>
                      </m:sSub>
                      <m:d>
                        <m:dPr>
                          <m:ctrlPr>
                            <a:rPr lang="en-GB" sz="3100" i="1">
                              <a:latin typeface="Cambria Math" panose="02040503050406030204" pitchFamily="18" charset="0"/>
                            </a:rPr>
                          </m:ctrlPr>
                        </m:dPr>
                        <m:e>
                          <m:r>
                            <a:rPr lang="en-GB" sz="3100" i="1">
                              <a:latin typeface="Cambria Math" panose="02040503050406030204" pitchFamily="18" charset="0"/>
                            </a:rPr>
                            <m:t>𝑠</m:t>
                          </m:r>
                        </m:e>
                      </m:d>
                      <m:r>
                        <a:rPr lang="en-GB" sz="3100" i="1">
                          <a:latin typeface="Cambria Math" panose="02040503050406030204" pitchFamily="18" charset="0"/>
                        </a:rPr>
                        <m:t>= </m:t>
                      </m:r>
                      <m:d>
                        <m:dPr>
                          <m:ctrlPr>
                            <a:rPr lang="en-GB" sz="3100" i="1">
                              <a:latin typeface="Cambria Math" panose="02040503050406030204" pitchFamily="18" charset="0"/>
                            </a:rPr>
                          </m:ctrlPr>
                        </m:dPr>
                        <m:e>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1</m:t>
                              </m:r>
                            </m:sub>
                          </m:sSub>
                          <m:r>
                            <a:rPr lang="en-GB" sz="3100" i="1">
                              <a:latin typeface="Cambria Math" panose="02040503050406030204" pitchFamily="18" charset="0"/>
                            </a:rPr>
                            <m:t>,</m:t>
                          </m:r>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2</m:t>
                              </m:r>
                            </m:sub>
                          </m:sSub>
                        </m:e>
                      </m:d>
                      <m:r>
                        <a:rPr lang="en-GB" sz="3100" i="1">
                          <a:latin typeface="Cambria Math" panose="02040503050406030204" pitchFamily="18" charset="0"/>
                        </a:rPr>
                        <m:t>+ </m:t>
                      </m:r>
                      <m:r>
                        <a:rPr lang="en-GB" sz="3100" i="1">
                          <a:latin typeface="Cambria Math" panose="02040503050406030204" pitchFamily="18" charset="0"/>
                        </a:rPr>
                        <m:t>𝑠</m:t>
                      </m:r>
                      <m:d>
                        <m:dPr>
                          <m:ctrlPr>
                            <a:rPr lang="en-GB" sz="3100" i="1">
                              <a:latin typeface="Cambria Math" panose="02040503050406030204" pitchFamily="18" charset="0"/>
                            </a:rPr>
                          </m:ctrlPr>
                        </m:dPr>
                        <m:e>
                          <m:sSub>
                            <m:sSubPr>
                              <m:ctrlPr>
                                <a:rPr lang="en-GB" sz="3100" i="1">
                                  <a:latin typeface="Cambria Math" panose="02040503050406030204" pitchFamily="18" charset="0"/>
                                </a:rPr>
                              </m:ctrlPr>
                            </m:sSubPr>
                            <m:e>
                              <m:r>
                                <a:rPr lang="en-GB" sz="3100" i="1">
                                  <a:latin typeface="Cambria Math" panose="02040503050406030204" pitchFamily="18" charset="0"/>
                                </a:rPr>
                                <m:t>−</m:t>
                              </m:r>
                              <m:r>
                                <a:rPr lang="en-GB" sz="3100" i="1">
                                  <a:latin typeface="Cambria Math" panose="02040503050406030204" pitchFamily="18" charset="0"/>
                                </a:rPr>
                                <m:t>𝑥</m:t>
                              </m:r>
                            </m:e>
                            <m:sub>
                              <m:r>
                                <a:rPr lang="en-GB" sz="3100" i="1">
                                  <a:latin typeface="Cambria Math" panose="02040503050406030204" pitchFamily="18" charset="0"/>
                                </a:rPr>
                                <m:t>2</m:t>
                              </m:r>
                            </m:sub>
                          </m:sSub>
                          <m:r>
                            <a:rPr lang="en-GB" sz="3100" i="1">
                              <a:latin typeface="Cambria Math" panose="02040503050406030204" pitchFamily="18" charset="0"/>
                            </a:rPr>
                            <m:t>,</m:t>
                          </m:r>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1</m:t>
                              </m:r>
                            </m:sub>
                          </m:sSub>
                        </m:e>
                      </m:d>
                      <m:r>
                        <a:rPr lang="en-GB" sz="3100" i="1">
                          <a:latin typeface="Cambria Math" panose="02040503050406030204" pitchFamily="18" charset="0"/>
                        </a:rPr>
                        <m:t>+</m:t>
                      </m:r>
                      <m:r>
                        <a:rPr lang="en-GB" sz="3100" b="0" i="1" smtClean="0">
                          <a:latin typeface="Cambria Math" panose="02040503050406030204" pitchFamily="18" charset="0"/>
                        </a:rPr>
                        <m:t>3</m:t>
                      </m:r>
                      <m:r>
                        <a:rPr lang="en-GB" sz="3100" i="1">
                          <a:latin typeface="Cambria Math" panose="02040503050406030204" pitchFamily="18" charset="0"/>
                        </a:rPr>
                        <m:t> </m:t>
                      </m:r>
                      <m:sSup>
                        <m:sSupPr>
                          <m:ctrlPr>
                            <a:rPr lang="en-GB" sz="3100" i="1">
                              <a:latin typeface="Cambria Math" panose="02040503050406030204" pitchFamily="18" charset="0"/>
                            </a:rPr>
                          </m:ctrlPr>
                        </m:sSupPr>
                        <m:e>
                          <m:r>
                            <a:rPr lang="en-GB" sz="3100" i="1">
                              <a:latin typeface="Cambria Math" panose="02040503050406030204" pitchFamily="18" charset="0"/>
                            </a:rPr>
                            <m:t>𝑠</m:t>
                          </m:r>
                        </m:e>
                        <m:sup>
                          <m:r>
                            <a:rPr lang="en-GB" sz="3100" i="1">
                              <a:latin typeface="Cambria Math" panose="02040503050406030204" pitchFamily="18" charset="0"/>
                            </a:rPr>
                            <m:t>2</m:t>
                          </m:r>
                        </m:sup>
                      </m:sSup>
                      <m:d>
                        <m:dPr>
                          <m:ctrlPr>
                            <a:rPr lang="en-GB" sz="3100" i="1">
                              <a:latin typeface="Cambria Math" panose="02040503050406030204" pitchFamily="18" charset="0"/>
                            </a:rPr>
                          </m:ctrlPr>
                        </m:dPr>
                        <m:e>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1</m:t>
                              </m:r>
                            </m:sub>
                          </m:sSub>
                          <m:r>
                            <a:rPr lang="en-GB" sz="3100" i="1">
                              <a:latin typeface="Cambria Math" panose="02040503050406030204" pitchFamily="18" charset="0"/>
                            </a:rPr>
                            <m:t>,</m:t>
                          </m:r>
                          <m:sSub>
                            <m:sSubPr>
                              <m:ctrlPr>
                                <a:rPr lang="en-GB" sz="3100" i="1">
                                  <a:latin typeface="Cambria Math" panose="02040503050406030204" pitchFamily="18" charset="0"/>
                                </a:rPr>
                              </m:ctrlPr>
                            </m:sSubPr>
                            <m:e>
                              <m:r>
                                <a:rPr lang="en-GB" sz="3100" i="1">
                                  <a:latin typeface="Cambria Math" panose="02040503050406030204" pitchFamily="18" charset="0"/>
                                </a:rPr>
                                <m:t>𝑥</m:t>
                              </m:r>
                            </m:e>
                            <m:sub>
                              <m:r>
                                <a:rPr lang="en-GB" sz="3100" i="1">
                                  <a:latin typeface="Cambria Math" panose="02040503050406030204" pitchFamily="18" charset="0"/>
                                </a:rPr>
                                <m:t>2</m:t>
                              </m:r>
                            </m:sub>
                          </m:sSub>
                        </m:e>
                      </m:d>
                    </m:oMath>
                  </m:oMathPara>
                </a14:m>
                <a:r>
                  <a:rPr lang="en-GB" sz="3100" dirty="0"/>
                  <a:t/>
                </a:r>
                <a:br>
                  <a:rPr lang="en-GB" sz="3100" dirty="0"/>
                </a:br>
                <a:r>
                  <a:rPr lang="en-GB" sz="3100" dirty="0"/>
                  <a:t/>
                </a:r>
                <a:br>
                  <a:rPr lang="en-GB" sz="3100" dirty="0"/>
                </a:br>
                <a:endParaRPr lang="en-GB" sz="31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82058"/>
                <a:ext cx="10515600" cy="1325563"/>
              </a:xfrm>
              <a:blipFill rotWithShape="0">
                <a:blip r:embed="rId2"/>
                <a:stretch>
                  <a:fillRect l="-2087" t="-32258"/>
                </a:stretch>
              </a:blipFill>
            </p:spPr>
            <p:txBody>
              <a:bodyPr/>
              <a:lstStyle/>
              <a:p>
                <a:r>
                  <a:rPr lang="en-GB">
                    <a:noFill/>
                  </a:rPr>
                  <a:t> </a:t>
                </a:r>
              </a:p>
            </p:txBody>
          </p:sp>
        </mc:Fallback>
      </mc:AlternateContent>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58266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Simulating the process (large time step)</a:t>
            </a:r>
            <a:endParaRPr lang="en-GB"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5867" y="1241161"/>
            <a:ext cx="5621866" cy="5621866"/>
          </a:xfrm>
        </p:spPr>
      </p:pic>
    </p:spTree>
    <p:extLst>
      <p:ext uri="{BB962C8B-B14F-4D97-AF65-F5344CB8AC3E}">
        <p14:creationId xmlns:p14="http://schemas.microsoft.com/office/powerpoint/2010/main" val="1690599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Simulating the process…</a:t>
            </a:r>
            <a:endParaRPr lang="en-GB"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5866" y="1241160"/>
            <a:ext cx="5616839" cy="5616839"/>
          </a:xfrm>
        </p:spPr>
      </p:pic>
    </p:spTree>
    <p:extLst>
      <p:ext uri="{BB962C8B-B14F-4D97-AF65-F5344CB8AC3E}">
        <p14:creationId xmlns:p14="http://schemas.microsoft.com/office/powerpoint/2010/main" val="2520376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Simulating the process…</a:t>
            </a:r>
            <a:endParaRPr lang="en-GB"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8573" y="1303867"/>
            <a:ext cx="5576094" cy="5576094"/>
          </a:xfrm>
        </p:spPr>
      </p:pic>
    </p:spTree>
    <p:extLst>
      <p:ext uri="{BB962C8B-B14F-4D97-AF65-F5344CB8AC3E}">
        <p14:creationId xmlns:p14="http://schemas.microsoft.com/office/powerpoint/2010/main" val="649396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Simulating the process (small time step)</a:t>
            </a:r>
            <a:endParaRPr lang="en-GB"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772" y="1253066"/>
            <a:ext cx="5604933" cy="5604933"/>
          </a:xfrm>
        </p:spPr>
      </p:pic>
    </p:spTree>
    <p:extLst>
      <p:ext uri="{BB962C8B-B14F-4D97-AF65-F5344CB8AC3E}">
        <p14:creationId xmlns:p14="http://schemas.microsoft.com/office/powerpoint/2010/main" val="10913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2-jets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All being well, this does indeed converge in some sense to a limit.</a:t>
                </a:r>
              </a:p>
              <a:p>
                <a:r>
                  <a:rPr lang="en-GB" dirty="0" smtClean="0"/>
                  <a:t>It turns out that the limit only depends upon the first and second order terms of the paths </a:t>
                </a:r>
                <a14:m>
                  <m:oMath xmlns:m="http://schemas.openxmlformats.org/officeDocument/2006/math">
                    <m:r>
                      <a:rPr lang="en-GB" i="1" smtClean="0">
                        <a:latin typeface="Cambria Math" panose="02040503050406030204" pitchFamily="18" charset="0"/>
                        <a:ea typeface="Cambria Math" panose="02040503050406030204" pitchFamily="18" charset="0"/>
                      </a:rPr>
                      <m:t>𝛾</m:t>
                    </m:r>
                  </m:oMath>
                </a14:m>
                <a:endParaRPr lang="en-GB" dirty="0" smtClean="0">
                  <a:ea typeface="Cambria Math" panose="02040503050406030204" pitchFamily="18" charset="0"/>
                </a:endParaRPr>
              </a:p>
              <a:p>
                <a:r>
                  <a:rPr lang="en-GB" dirty="0" smtClean="0"/>
                  <a:t>i.e. our SDE’s are determined by choosing a </a:t>
                </a:r>
                <a:r>
                  <a:rPr lang="en-GB" b="1" dirty="0" smtClean="0"/>
                  <a:t>2-jet of a path</a:t>
                </a:r>
                <a:r>
                  <a:rPr lang="en-GB" dirty="0" smtClean="0"/>
                  <a:t> at each point</a:t>
                </a:r>
              </a:p>
              <a:p>
                <a:pPr marL="457200" lvl="1"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𝑥</m:t>
                          </m:r>
                        </m:sub>
                      </m:sSub>
                      <m:r>
                        <a:rPr lang="en-GB" b="0"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𝑹</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𝑀</m:t>
                      </m:r>
                    </m:oMath>
                  </m:oMathPara>
                </a14:m>
                <a:endParaRPr lang="en-GB" b="0" dirty="0" smtClean="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oMath>
                  </m:oMathPara>
                </a14:m>
                <a:endParaRPr lang="en-GB" dirty="0" smtClean="0"/>
              </a:p>
              <a:p>
                <a:r>
                  <a:rPr lang="en-GB" dirty="0" smtClean="0"/>
                  <a:t>(Without the stochastic term, of course only the top order term matters and we find that ODE’s are determined by vector fields)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1190846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An important example –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𝑠</m:t>
                          </m:r>
                        </m:e>
                      </m:d>
                      <m:r>
                        <a:rPr lang="en-GB" i="1">
                          <a:latin typeface="Cambria Math" panose="02040503050406030204" pitchFamily="18" charset="0"/>
                        </a:rPr>
                        <m:t>=</m:t>
                      </m:r>
                      <m:r>
                        <a:rPr lang="en-GB" b="0" i="1" smtClean="0">
                          <a:latin typeface="Cambria Math" panose="02040503050406030204" pitchFamily="18" charset="0"/>
                        </a:rPr>
                        <m:t>𝑥</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oMath>
                  </m:oMathPara>
                </a14:m>
                <a:endParaRPr lang="en-GB" dirty="0" smtClean="0"/>
              </a:p>
              <a:p>
                <a:pPr marL="0" indent="0">
                  <a:buNone/>
                </a:pPr>
                <a:r>
                  <a:rPr lang="en-GB" dirty="0" smtClean="0"/>
                  <a:t>By definition of our limiting process:</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r>
                        <a:rPr lang="en-GB" b="0" i="0"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 </m:t>
                      </m:r>
                      <m:nary>
                        <m:naryPr>
                          <m:chr m:val="∑"/>
                          <m:subHide m:val="on"/>
                          <m:supHide m:val="on"/>
                          <m:ctrlPr>
                            <a:rPr lang="en-GB" b="0" i="1" smtClean="0">
                              <a:latin typeface="Cambria Math" panose="02040503050406030204" pitchFamily="18" charset="0"/>
                            </a:rPr>
                          </m:ctrlPr>
                        </m:naryPr>
                        <m:sub/>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oMath>
                  </m:oMathPara>
                </a14:m>
                <a:endParaRPr lang="en-GB" dirty="0" smtClean="0"/>
              </a:p>
              <a:p>
                <a:pPr marL="0" indent="0">
                  <a:buNone/>
                </a:pPr>
                <a:r>
                  <a:rPr lang="en-GB" dirty="0" smtClean="0"/>
                  <a:t>By definition of </a:t>
                </a:r>
                <a14:m>
                  <m:oMath xmlns:m="http://schemas.openxmlformats.org/officeDocument/2006/math">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𝜒</m:t>
                        </m:r>
                      </m:e>
                      <m:sub>
                        <m:r>
                          <a:rPr lang="en-GB" i="1">
                            <a:latin typeface="Cambria Math" panose="02040503050406030204" pitchFamily="18" charset="0"/>
                            <a:ea typeface="Cambria Math" panose="02040503050406030204" pitchFamily="18" charset="0"/>
                          </a:rPr>
                          <m:t>𝑛</m:t>
                        </m:r>
                      </m:sub>
                      <m:sup>
                        <m:r>
                          <a:rPr lang="en-GB" i="1">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oMath>
                </a14:m>
                <a:endParaRPr lang="en-GB"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sub>
                      </m:sSub>
                      <m:r>
                        <a:rPr lang="en-GB" b="0"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sSubSup>
                        <m:sSubSupPr>
                          <m:ctrlPr>
                            <a:rPr lang="en-GB" b="0" i="1" smtClean="0">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𝜒</m:t>
                          </m:r>
                        </m:e>
                        <m:sub>
                          <m:r>
                            <a:rPr lang="en-GB" b="0" i="1" smtClean="0">
                              <a:latin typeface="Cambria Math" panose="02040503050406030204" pitchFamily="18" charset="0"/>
                              <a:ea typeface="Cambria Math" panose="02040503050406030204" pitchFamily="18" charset="0"/>
                            </a:rPr>
                            <m:t>𝑛</m:t>
                          </m:r>
                        </m:sub>
                        <m:sup>
                          <m:r>
                            <a:rPr lang="en-GB" b="0" i="1" smtClean="0">
                              <a:latin typeface="Cambria Math" panose="02040503050406030204" pitchFamily="18" charset="0"/>
                              <a:ea typeface="Cambria Math" panose="02040503050406030204" pitchFamily="18" charset="0"/>
                            </a:rPr>
                            <m:t>2</m:t>
                          </m:r>
                        </m:sup>
                      </m:sSubSup>
                    </m:oMath>
                  </m:oMathPara>
                </a14:m>
                <a:endParaRPr lang="en-GB"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b="0" i="1" smtClean="0">
                              <a:latin typeface="Cambria Math" panose="02040503050406030204" pitchFamily="18" charset="0"/>
                            </a:rPr>
                            <m:t>𝑇</m:t>
                          </m:r>
                        </m:sub>
                      </m:sSub>
                      <m:r>
                        <a:rPr lang="en-GB" i="1">
                          <a:latin typeface="Cambria Math" panose="02040503050406030204" pitchFamily="18" charset="0"/>
                          <a:ea typeface="Cambria Math" panose="02040503050406030204" pitchFamily="18" charset="0"/>
                        </a:rPr>
                        <m:t> ~ </m:t>
                      </m:r>
                      <m:sSubSup>
                        <m:sSubSupPr>
                          <m:ctrlPr>
                            <a:rPr lang="en-GB" i="1">
                              <a:latin typeface="Cambria Math" panose="02040503050406030204" pitchFamily="18" charset="0"/>
                              <a:ea typeface="Cambria Math" panose="02040503050406030204" pitchFamily="18" charset="0"/>
                            </a:rPr>
                          </m:ctrlPr>
                        </m:sSubSupPr>
                        <m:e>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𝑇</m:t>
                              </m:r>
                            </m:num>
                            <m:den>
                              <m:r>
                                <a:rPr lang="en-GB" b="0" i="1" smtClean="0">
                                  <a:latin typeface="Cambria Math" panose="02040503050406030204" pitchFamily="18" charset="0"/>
                                  <a:ea typeface="Cambria Math" panose="02040503050406030204" pitchFamily="18" charset="0"/>
                                </a:rPr>
                                <m:t>𝑛</m:t>
                              </m:r>
                            </m:den>
                          </m:f>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𝜒</m:t>
                          </m:r>
                        </m:e>
                        <m:sub>
                          <m:r>
                            <a:rPr lang="en-GB" i="1">
                              <a:latin typeface="Cambria Math" panose="02040503050406030204" pitchFamily="18" charset="0"/>
                              <a:ea typeface="Cambria Math" panose="02040503050406030204" pitchFamily="18" charset="0"/>
                            </a:rPr>
                            <m:t>𝑛</m:t>
                          </m:r>
                        </m:sub>
                        <m:sup>
                          <m:r>
                            <a:rPr lang="en-GB" i="1">
                              <a:latin typeface="Cambria Math" panose="02040503050406030204" pitchFamily="18" charset="0"/>
                              <a:ea typeface="Cambria Math" panose="02040503050406030204" pitchFamily="18" charset="0"/>
                            </a:rPr>
                            <m:t>2</m:t>
                          </m:r>
                        </m:sup>
                      </m:sSubSup>
                    </m:oMath>
                  </m:oMathPara>
                </a14:m>
                <a:endParaRPr lang="en-GB" dirty="0" smtClean="0">
                  <a:ea typeface="Cambria Math" panose="02040503050406030204" pitchFamily="18" charset="0"/>
                </a:endParaRPr>
              </a:p>
              <a:p>
                <a:pPr marL="0" indent="0">
                  <a:buNone/>
                </a:pPr>
                <a:r>
                  <a:rPr lang="en-GB" dirty="0" smtClean="0">
                    <a:ea typeface="Cambria Math" panose="02040503050406030204" pitchFamily="18" charset="0"/>
                  </a:rPr>
                  <a:t>Easy calculations now tell us everything there is to now about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𝑇</m:t>
                        </m:r>
                      </m:sub>
                    </m:sSub>
                  </m:oMath>
                </a14:m>
                <a:endParaRPr lang="en-GB" dirty="0" smtClean="0">
                  <a:ea typeface="Cambria Math" panose="02040503050406030204" pitchFamily="18" charset="0"/>
                </a:endParaRPr>
              </a:p>
              <a:p>
                <a:pPr marL="457200" lvl="1" indent="0">
                  <a:buNone/>
                </a:pPr>
                <a:r>
                  <a:rPr lang="en-GB" dirty="0" smtClean="0"/>
                  <a:t>mean(</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𝑇</m:t>
                        </m:r>
                      </m:sub>
                    </m:sSub>
                  </m:oMath>
                </a14:m>
                <a:r>
                  <a:rPr lang="en-GB" dirty="0"/>
                  <a:t>) = </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𝑇</m:t>
                        </m:r>
                      </m:num>
                      <m:den>
                        <m:r>
                          <a:rPr lang="en-GB" i="1">
                            <a:latin typeface="Cambria Math" panose="02040503050406030204" pitchFamily="18" charset="0"/>
                            <a:ea typeface="Cambria Math" panose="02040503050406030204" pitchFamily="18" charset="0"/>
                          </a:rPr>
                          <m:t>𝑛</m:t>
                        </m:r>
                      </m:den>
                    </m:f>
                  </m:oMath>
                </a14:m>
                <a:r>
                  <a:rPr lang="en-GB" dirty="0"/>
                  <a:t> </a:t>
                </a:r>
                <a:r>
                  <a:rPr lang="en-GB" dirty="0" smtClean="0"/>
                  <a:t>m</a:t>
                </a:r>
                <a14:m>
                  <m:oMath xmlns:m="http://schemas.openxmlformats.org/officeDocument/2006/math">
                    <m:r>
                      <m:rPr>
                        <m:sty m:val="p"/>
                      </m:rPr>
                      <a:rPr lang="en-GB" b="0" i="0" smtClean="0">
                        <a:latin typeface="Cambria Math" panose="02040503050406030204" pitchFamily="18" charset="0"/>
                        <a:ea typeface="Cambria Math" panose="02040503050406030204" pitchFamily="18" charset="0"/>
                      </a:rPr>
                      <m:t>ean</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𝜒</m:t>
                        </m:r>
                      </m:e>
                      <m:sub>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2</m:t>
                        </m:r>
                      </m:sup>
                    </m:sSubSup>
                    <m:r>
                      <a:rPr lang="en-GB" i="1">
                        <a:latin typeface="Cambria Math" panose="02040503050406030204" pitchFamily="18" charset="0"/>
                        <a:ea typeface="Cambria Math" panose="02040503050406030204" pitchFamily="18" charset="0"/>
                      </a:rPr>
                      <m:t> )</m:t>
                    </m:r>
                  </m:oMath>
                </a14:m>
                <a:r>
                  <a:rPr lang="en-GB" dirty="0"/>
                  <a:t> = </a:t>
                </a:r>
                <a14:m>
                  <m:oMath xmlns:m="http://schemas.openxmlformats.org/officeDocument/2006/math">
                    <m:r>
                      <a:rPr lang="en-GB" i="1">
                        <a:latin typeface="Cambria Math" panose="02040503050406030204" pitchFamily="18" charset="0"/>
                      </a:rPr>
                      <m:t>𝑇</m:t>
                    </m:r>
                  </m:oMath>
                </a14:m>
                <a:endParaRPr lang="en-GB" dirty="0" smtClean="0"/>
              </a:p>
              <a:p>
                <a:pPr marL="457200" lvl="1" indent="0">
                  <a:buNone/>
                </a:pPr>
                <a:r>
                  <a:rPr lang="en-GB" dirty="0" err="1" smtClean="0"/>
                  <a:t>s.d</a:t>
                </a:r>
                <a:r>
                  <a:rPr lang="en-GB" dirty="0" smtClean="0"/>
                  <a:t>(</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𝑇</m:t>
                        </m:r>
                      </m:sub>
                    </m:sSub>
                  </m:oMath>
                </a14:m>
                <a:r>
                  <a:rPr lang="en-GB" dirty="0" smtClean="0"/>
                  <a:t>) = </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𝑇</m:t>
                        </m:r>
                      </m:num>
                      <m:den>
                        <m:r>
                          <a:rPr lang="en-GB" i="1">
                            <a:latin typeface="Cambria Math" panose="02040503050406030204" pitchFamily="18" charset="0"/>
                            <a:ea typeface="Cambria Math" panose="02040503050406030204" pitchFamily="18" charset="0"/>
                          </a:rPr>
                          <m:t>𝑛</m:t>
                        </m:r>
                      </m:den>
                    </m:f>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𝑛</m:t>
                        </m:r>
                      </m:e>
                    </m:rad>
                  </m:oMath>
                </a14:m>
                <a:r>
                  <a:rPr lang="en-GB" dirty="0" smtClean="0"/>
                  <a:t> </a:t>
                </a:r>
                <a:r>
                  <a:rPr lang="en-GB" dirty="0" err="1" smtClean="0"/>
                  <a:t>s.d.</a:t>
                </a:r>
                <a14:m>
                  <m:oMath xmlns:m="http://schemas.openxmlformats.org/officeDocument/2006/math">
                    <m:sSubSup>
                      <m:sSubSupPr>
                        <m:ctrlPr>
                          <a:rPr lang="en-GB" i="1">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𝜒</m:t>
                        </m:r>
                      </m:e>
                      <m:sub>
                        <m:r>
                          <a:rPr lang="en-GB" b="0" i="1" smtClean="0">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 )</m:t>
                    </m:r>
                  </m:oMath>
                </a14:m>
                <a:r>
                  <a:rPr lang="en-GB" dirty="0" smtClean="0"/>
                  <a:t> = </a:t>
                </a:r>
                <a14:m>
                  <m:oMath xmlns:m="http://schemas.openxmlformats.org/officeDocument/2006/math">
                    <m:r>
                      <a:rPr lang="en-GB" b="0" i="1" smtClean="0">
                        <a:latin typeface="Cambria Math" panose="02040503050406030204" pitchFamily="18" charset="0"/>
                      </a:rPr>
                      <m:t>𝑇</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e>
                    </m:rad>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→0</m:t>
                    </m:r>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b="-280"/>
                </a:stretch>
              </a:blipFill>
            </p:spPr>
            <p:txBody>
              <a:bodyPr/>
              <a:lstStyle/>
              <a:p>
                <a:r>
                  <a:rPr lang="en-GB">
                    <a:noFill/>
                  </a:rPr>
                  <a:t> </a:t>
                </a:r>
              </a:p>
            </p:txBody>
          </p:sp>
        </mc:Fallback>
      </mc:AlternateContent>
    </p:spTree>
    <p:extLst>
      <p:ext uri="{BB962C8B-B14F-4D97-AF65-F5344CB8AC3E}">
        <p14:creationId xmlns:p14="http://schemas.microsoft.com/office/powerpoint/2010/main" val="321383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Distribution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oMath>
                </a14:m>
                <a:r>
                  <a:rPr lang="en-GB" dirty="0" smtClean="0"/>
                  <a:t> for n=1,2,4,…,1024</a:t>
                </a:r>
                <a:br>
                  <a:rPr lang="en-GB" dirty="0" smtClean="0"/>
                </a:br>
                <a:r>
                  <a:rPr lang="en-GB" dirty="0" smtClean="0"/>
                  <a:t>(green to red)</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t="-13364" b="-21198"/>
                </a:stretch>
              </a:blipFill>
            </p:spPr>
            <p:txBody>
              <a:bodyPr/>
              <a:lstStyle/>
              <a:p>
                <a:r>
                  <a:rPr lang="en-GB">
                    <a:noFill/>
                  </a:rPr>
                  <a:t> </a:t>
                </a:r>
              </a:p>
            </p:txBody>
          </p:sp>
        </mc:Fallback>
      </mc:AlternateContent>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0033" y="1690688"/>
            <a:ext cx="7878421" cy="4938712"/>
          </a:xfrm>
        </p:spPr>
      </p:pic>
    </p:spTree>
    <p:extLst>
      <p:ext uri="{BB962C8B-B14F-4D97-AF65-F5344CB8AC3E}">
        <p14:creationId xmlns:p14="http://schemas.microsoft.com/office/powerpoint/2010/main" val="1407841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limiting solution of the equation</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𝑡</m:t>
                          </m:r>
                        </m:sub>
                      </m:sSub>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r>
                            <a:rPr lang="en-GB" i="1">
                              <a:latin typeface="Cambria Math" panose="02040503050406030204" pitchFamily="18" charset="0"/>
                            </a:rPr>
                            <m:t>)</m:t>
                          </m:r>
                        </m:e>
                        <m:sup>
                          <m:r>
                            <a:rPr lang="en-GB" i="1">
                              <a:latin typeface="Cambria Math" panose="02040503050406030204" pitchFamily="18" charset="0"/>
                            </a:rPr>
                            <m:t>2</m:t>
                          </m:r>
                        </m:sup>
                      </m:sSup>
                    </m:oMath>
                  </m:oMathPara>
                </a14:m>
                <a:endParaRPr lang="en-GB" dirty="0" smtClean="0"/>
              </a:p>
              <a:p>
                <a:pPr marL="0" indent="0">
                  <a:buNone/>
                </a:pPr>
                <a:r>
                  <a:rPr lang="en-GB" dirty="0" smtClean="0"/>
                  <a:t>is:</a:t>
                </a:r>
              </a:p>
              <a:p>
                <a:pPr marL="0" indent="0" algn="ctr">
                  <a:buNone/>
                </a:pPr>
                <a:r>
                  <a:rPr lang="en-GB" dirty="0" smtClean="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sub>
                    </m:sSub>
                    <m:r>
                      <a:rPr lang="en-GB" b="0" i="1" smtClean="0">
                        <a:latin typeface="Cambria Math" panose="02040503050406030204" pitchFamily="18" charset="0"/>
                      </a:rPr>
                      <m:t>=</m:t>
                    </m:r>
                    <m:r>
                      <a:rPr lang="en-GB" b="0" i="1" smtClean="0">
                        <a:latin typeface="Cambria Math" panose="02040503050406030204" pitchFamily="18" charset="0"/>
                      </a:rPr>
                      <m:t>𝑡</m:t>
                    </m:r>
                  </m:oMath>
                </a14:m>
                <a:endParaRPr lang="en-GB" b="0" dirty="0" smtClean="0"/>
              </a:p>
              <a:p>
                <a:r>
                  <a:rPr lang="en-GB" dirty="0" smtClean="0"/>
                  <a:t>Symbolically:</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𝑑𝑡</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r>
                            <a:rPr lang="en-GB" i="1">
                              <a:latin typeface="Cambria Math" panose="02040503050406030204" pitchFamily="18" charset="0"/>
                            </a:rPr>
                            <m:t>)</m:t>
                          </m:r>
                        </m:e>
                        <m:sup>
                          <m:r>
                            <a:rPr lang="en-GB" b="0" i="1" smtClean="0">
                              <a:latin typeface="Cambria Math" panose="02040503050406030204" pitchFamily="18" charset="0"/>
                            </a:rPr>
                            <m:t>2</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702313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2-jets in local coordinates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smtClean="0"/>
                  <a:t>Suppose we have a field of two jets of paths:</a:t>
                </a: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𝑹</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𝑀</m:t>
                      </m:r>
                    </m:oMath>
                  </m:oMathPara>
                </a14:m>
                <a:endParaRPr lang="en-GB" dirty="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𝑥</m:t>
                      </m:r>
                    </m:oMath>
                  </m:oMathPara>
                </a14:m>
                <a:endParaRPr lang="en-GB" dirty="0"/>
              </a:p>
              <a:p>
                <a:r>
                  <a:rPr lang="en-GB" dirty="0" smtClean="0"/>
                  <a:t>In local coordinates:</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𝑥</m:t>
                          </m:r>
                        </m:sub>
                        <m:sup>
                          <m:r>
                            <a:rPr lang="en-GB" b="0" i="1" smtClean="0">
                              <a:latin typeface="Cambria Math" panose="02040503050406030204" pitchFamily="18" charset="0"/>
                              <a:ea typeface="Cambria Math" panose="02040503050406030204" pitchFamily="18" charset="0"/>
                            </a:rPr>
                            <m:t>′</m:t>
                          </m:r>
                        </m:sup>
                      </m:sSub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sSup>
                        <m:sSupPr>
                          <m:ctrlPr>
                            <a:rPr lang="en-GB"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𝑑</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𝑊</m:t>
                              </m:r>
                            </m:e>
                            <m:sub>
                              <m:r>
                                <a:rPr lang="en-GB" i="1">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 …</m:t>
                      </m:r>
                    </m:oMath>
                  </m:oMathPara>
                </a14:m>
                <a:endParaRPr lang="en-GB" b="0" dirty="0" smtClean="0">
                  <a:ea typeface="Cambria Math" panose="02040503050406030204" pitchFamily="18" charset="0"/>
                </a:endParaRPr>
              </a:p>
              <a:p>
                <a:r>
                  <a:rPr lang="en-GB" b="0" dirty="0" smtClean="0">
                    <a:ea typeface="Cambria Math" panose="02040503050406030204" pitchFamily="18" charset="0"/>
                  </a:rPr>
                  <a:t>This is equivalent to:</a:t>
                </a:r>
              </a:p>
              <a:p>
                <a:pPr marL="0" indent="0">
                  <a:buNone/>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ea typeface="Cambria Math" panose="02040503050406030204" pitchFamily="18" charset="0"/>
                        </a:rPr>
                        <m:t>dX</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e>
                      </m:d>
                      <m:r>
                        <a:rPr lang="en-GB" i="1">
                          <a:latin typeface="Cambria Math" panose="02040503050406030204" pitchFamily="18" charset="0"/>
                          <a:ea typeface="Cambria Math" panose="02040503050406030204" pitchFamily="18" charset="0"/>
                        </a:rPr>
                        <m:t>𝑑</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𝑊</m:t>
                          </m:r>
                        </m:e>
                        <m:sub>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𝑑𝑡</m:t>
                      </m:r>
                    </m:oMath>
                  </m:oMathPara>
                </a14:m>
                <a:endParaRPr lang="en-GB" dirty="0" smtClean="0"/>
              </a:p>
              <a:p>
                <a:pPr marL="0" indent="0">
                  <a:buNone/>
                </a:pPr>
                <a:r>
                  <a:rPr lang="en-GB" dirty="0"/>
                  <a:t>w</a:t>
                </a:r>
                <a:r>
                  <a:rPr lang="en-GB" dirty="0" smtClean="0"/>
                  <a:t>ith:</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up>
                          <m:r>
                            <a:rPr lang="en-GB" i="1" smtClean="0">
                              <a:latin typeface="Cambria Math" panose="02040503050406030204" pitchFamily="18" charset="0"/>
                              <a:ea typeface="Cambria Math" panose="02040503050406030204" pitchFamily="18" charset="0"/>
                            </a:rPr>
                            <m:t>′</m:t>
                          </m:r>
                        </m:sup>
                      </m:sSub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oMath>
                  </m:oMathPara>
                </a14:m>
                <a:endParaRPr lang="en-GB"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up>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oMath>
                  </m:oMathPara>
                </a14:m>
                <a:endParaRPr lang="en-GB" dirty="0">
                  <a:ea typeface="Cambria Math" panose="02040503050406030204" pitchFamily="18" charset="0"/>
                </a:endParaRPr>
              </a:p>
              <a:p>
                <a:pPr marL="0" indent="0">
                  <a:buNone/>
                </a:pPr>
                <a:endParaRPr lang="en-GB" b="0" dirty="0" smtClean="0">
                  <a:ea typeface="Cambria Math" panose="02040503050406030204" pitchFamily="18" charset="0"/>
                </a:endParaRPr>
              </a:p>
              <a:p>
                <a:pPr marL="0" indent="0">
                  <a:buNone/>
                </a:pPr>
                <a:endParaRPr lang="en-GB" b="0" dirty="0" smtClean="0">
                  <a:ea typeface="Cambria Math" panose="02040503050406030204" pitchFamily="18" charset="0"/>
                </a:endParaRPr>
              </a:p>
              <a:p>
                <a:pPr marL="0" indent="0">
                  <a:buNone/>
                </a:pPr>
                <a:endParaRPr lang="en-GB" b="0" dirty="0" smtClean="0">
                  <a:ea typeface="Cambria Math" panose="02040503050406030204" pitchFamily="18" charset="0"/>
                </a:endParaRP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501"/>
                </a:stretch>
              </a:blipFill>
            </p:spPr>
            <p:txBody>
              <a:bodyPr/>
              <a:lstStyle/>
              <a:p>
                <a:r>
                  <a:rPr lang="en-GB">
                    <a:noFill/>
                  </a:rPr>
                  <a:t> </a:t>
                </a:r>
              </a:p>
            </p:txBody>
          </p:sp>
        </mc:Fallback>
      </mc:AlternateContent>
    </p:spTree>
    <p:extLst>
      <p:ext uri="{BB962C8B-B14F-4D97-AF65-F5344CB8AC3E}">
        <p14:creationId xmlns:p14="http://schemas.microsoft.com/office/powerpoint/2010/main" val="339230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Stochastic Differential Equations?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If there were no transaction costs, ideally your pension would be rebalanced continuously.</a:t>
            </a:r>
          </a:p>
          <a:p>
            <a:r>
              <a:rPr lang="en-GB" dirty="0" smtClean="0"/>
              <a:t>E.g. under various modelling assumptions Merton (1969) showed that the ideal mix of risky investments (stocks) and riskless investments (fixed interest rate government bonds) is to maintain fixed proportions in stock and bonds.</a:t>
            </a:r>
          </a:p>
          <a:p>
            <a:r>
              <a:rPr lang="en-GB" dirty="0" smtClean="0"/>
              <a:t>In general a trading strategy is likely to have the form</a:t>
            </a:r>
          </a:p>
          <a:p>
            <a:pPr marL="0" indent="0" algn="ctr">
              <a:buNone/>
            </a:pPr>
            <a:r>
              <a:rPr lang="en-GB" b="1" dirty="0" smtClean="0"/>
              <a:t>𝛿(Portfolio) = f(𝛿(Stock price))</a:t>
            </a:r>
            <a:endParaRPr lang="en-GB" b="1" dirty="0"/>
          </a:p>
          <a:p>
            <a:pPr marL="0" indent="0">
              <a:buNone/>
            </a:pPr>
            <a:r>
              <a:rPr lang="en-GB" dirty="0" smtClean="0"/>
              <a:t>From which we will be able to deduce</a:t>
            </a:r>
          </a:p>
          <a:p>
            <a:pPr marL="0" indent="0" algn="ctr">
              <a:buNone/>
            </a:pPr>
            <a:r>
              <a:rPr lang="en-GB" b="1" dirty="0" smtClean="0"/>
              <a:t>𝛿(Wealth) = f(𝛿(Stock price))</a:t>
            </a:r>
          </a:p>
          <a:p>
            <a:r>
              <a:rPr lang="en-GB" dirty="0" smtClean="0"/>
              <a:t>We know that solving ODE’s is often easier than solving difference equations. Similarly for SDE’s.</a:t>
            </a:r>
          </a:p>
          <a:p>
            <a:pPr marL="0" indent="0" algn="ctr">
              <a:buNone/>
            </a:pPr>
            <a:endParaRPr lang="en-GB" b="1" dirty="0" smtClean="0"/>
          </a:p>
          <a:p>
            <a:endParaRPr lang="en-GB" dirty="0" smtClean="0"/>
          </a:p>
        </p:txBody>
      </p:sp>
    </p:spTree>
    <p:extLst>
      <p:ext uri="{BB962C8B-B14F-4D97-AF65-F5344CB8AC3E}">
        <p14:creationId xmlns:p14="http://schemas.microsoft.com/office/powerpoint/2010/main" val="4286974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Transformation of coordinates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Consider</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oMath>
                  </m:oMathPara>
                </a14:m>
                <a:endParaRPr lang="en-GB" dirty="0" smtClean="0"/>
              </a:p>
              <a:p>
                <a:r>
                  <a:rPr lang="en-GB" dirty="0" smtClean="0"/>
                  <a:t>The equation</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rPr>
                        <m:t>=</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rPr>
                            <m:t>𝑋</m:t>
                          </m:r>
                        </m:sub>
                      </m:sSub>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𝛿</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𝑡</m:t>
                              </m:r>
                            </m:sub>
                          </m:sSub>
                        </m:e>
                      </m:d>
                    </m:oMath>
                  </m:oMathPara>
                </a14:m>
                <a:endParaRPr lang="en-GB" b="0" dirty="0" smtClean="0"/>
              </a:p>
              <a:p>
                <a:pPr marL="0" indent="0">
                  <a:buNone/>
                </a:pPr>
                <a:r>
                  <a:rPr lang="en-GB" dirty="0"/>
                  <a:t>t</a:t>
                </a:r>
                <a:r>
                  <a:rPr lang="en-GB" b="0" dirty="0" smtClean="0"/>
                  <a:t>rivially transforms to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𝑓</m:t>
                          </m:r>
                          <m:r>
                            <a:rPr lang="en-GB" b="0" i="1" smtClean="0">
                              <a:latin typeface="Cambria Math" panose="02040503050406030204" pitchFamily="18" charset="0"/>
                            </a:rPr>
                            <m:t>(</m:t>
                          </m:r>
                          <m:r>
                            <a:rPr lang="en-GB" i="1">
                              <a:latin typeface="Cambria Math" panose="02040503050406030204" pitchFamily="18" charset="0"/>
                            </a:rPr>
                            <m:t>𝑋</m:t>
                          </m:r>
                          <m:r>
                            <a:rPr lang="en-GB" b="0" i="1" smtClean="0">
                              <a:latin typeface="Cambria Math" panose="02040503050406030204" pitchFamily="18" charset="0"/>
                            </a:rPr>
                            <m:t>)</m:t>
                          </m:r>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𝑋</m:t>
                          </m:r>
                          <m:r>
                            <a:rPr lang="en-GB" b="0" i="1" smtClean="0">
                              <a:latin typeface="Cambria Math" panose="02040503050406030204" pitchFamily="18" charset="0"/>
                            </a:rPr>
                            <m:t>)</m:t>
                          </m:r>
                        </m:sub>
                      </m:sSub>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𝛿</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e>
                      </m:d>
                    </m:oMath>
                  </m:oMathPara>
                </a14:m>
                <a:endParaRPr lang="en-GB" dirty="0"/>
              </a:p>
              <a:p>
                <a:r>
                  <a:rPr lang="en-GB" b="0" dirty="0" smtClean="0"/>
                  <a:t>2-jets transform according to function composition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1163342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Ito’s lemma:</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smtClean="0"/>
                  <a:t>If</a:t>
                </a:r>
              </a:p>
              <a:p>
                <a:pPr marL="0" indent="0">
                  <a:buNone/>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𝑑𝑋</m:t>
                      </m:r>
                      <m:r>
                        <a:rPr lang="en-GB" b="0" i="1" smtClean="0">
                          <a:latin typeface="Cambria Math" panose="02040503050406030204" pitchFamily="18" charset="0"/>
                        </a:rPr>
                        <m:t>=</m:t>
                      </m:r>
                      <m:r>
                        <a:rPr lang="en-GB" b="0" i="1" smtClean="0">
                          <a:latin typeface="Cambria Math" panose="02040503050406030204" pitchFamily="18" charset="0"/>
                        </a:rPr>
                        <m:t>𝑎</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𝑑𝑡</m:t>
                      </m:r>
                      <m:r>
                        <a:rPr lang="en-GB" b="0" i="1" smtClean="0">
                          <a:latin typeface="Cambria Math" panose="02040503050406030204" pitchFamily="18" charset="0"/>
                        </a:rPr>
                        <m:t>+</m:t>
                      </m:r>
                      <m:r>
                        <a:rPr lang="en-GB" b="0" i="1" smtClean="0">
                          <a:latin typeface="Cambria Math" panose="02040503050406030204" pitchFamily="18" charset="0"/>
                        </a:rPr>
                        <m:t>𝑏</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𝑑</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𝑡</m:t>
                          </m:r>
                        </m:sub>
                      </m:sSub>
                    </m:oMath>
                  </m:oMathPara>
                </a14:m>
                <a:endParaRPr lang="en-GB" dirty="0" smtClean="0"/>
              </a:p>
              <a:p>
                <a:pPr marL="0" indent="0">
                  <a:buNone/>
                </a:pPr>
                <a14:m>
                  <m:oMathPara xmlns:m="http://schemas.openxmlformats.org/officeDocument/2006/math">
                    <m:oMathParaPr>
                      <m:jc m:val="center"/>
                    </m:oMathParaPr>
                    <m:oMath xmlns:m="http://schemas.openxmlformats.org/officeDocument/2006/math">
                      <m:r>
                        <a:rPr lang="en-GB" i="1">
                          <a:latin typeface="Cambria Math" panose="02040503050406030204" pitchFamily="18" charset="0"/>
                        </a:rPr>
                        <m:t>𝑑𝑋</m:t>
                      </m:r>
                      <m:r>
                        <a:rPr lang="en-GB" i="1">
                          <a:latin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bSup>
                        <m:sSubSupPr>
                          <m:ctrlPr>
                            <a:rPr lang="en-GB" i="1" smtClean="0">
                              <a:latin typeface="Cambria Math" panose="02040503050406030204" pitchFamily="18" charset="0"/>
                              <a:ea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𝑋</m:t>
                          </m:r>
                        </m:sub>
                        <m:sup>
                          <m:r>
                            <a:rPr lang="en-GB" b="0" i="1" smtClean="0">
                              <a:latin typeface="Cambria Math" panose="02040503050406030204" pitchFamily="18" charset="0"/>
                              <a:ea typeface="Cambria Math" panose="02040503050406030204" pitchFamily="18" charset="0"/>
                            </a:rPr>
                            <m:t>′′</m:t>
                          </m:r>
                        </m:sup>
                      </m:sSubSup>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m:t>
                          </m:r>
                        </m:e>
                      </m:d>
                      <m:r>
                        <a:rPr lang="en-GB" i="1">
                          <a:latin typeface="Cambria Math" panose="02040503050406030204" pitchFamily="18" charset="0"/>
                        </a:rPr>
                        <m:t>𝑑𝑡</m:t>
                      </m:r>
                      <m:r>
                        <a:rPr lang="en-GB" i="1">
                          <a:latin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𝑋</m:t>
                          </m:r>
                        </m:sub>
                        <m:sup>
                          <m:r>
                            <a:rPr lang="en-GB" i="1">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smtClean="0"/>
              </a:p>
              <a:p>
                <a:pPr marL="0" indent="0">
                  <a:buNone/>
                </a:pPr>
                <a14:m>
                  <m:oMathPara xmlns:m="http://schemas.openxmlformats.org/officeDocument/2006/math">
                    <m:oMathParaPr>
                      <m:jc m:val="center"/>
                    </m:oMathParaPr>
                    <m:oMath xmlns:m="http://schemas.openxmlformats.org/officeDocument/2006/math">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𝑋</m:t>
                          </m:r>
                        </m:sub>
                        <m:sup>
                          <m:r>
                            <a:rPr lang="en-GB" i="1">
                              <a:latin typeface="Cambria Math" panose="02040503050406030204" pitchFamily="18" charset="0"/>
                              <a:ea typeface="Cambria Math" panose="02040503050406030204" pitchFamily="18" charset="0"/>
                            </a:rPr>
                            <m:t>′</m:t>
                          </m:r>
                        </m:sup>
                      </m:sSubSup>
                      <m:r>
                        <a:rPr lang="en-GB" i="1">
                          <a:latin typeface="Cambria Math" panose="02040503050406030204" pitchFamily="18" charset="0"/>
                          <a:ea typeface="Cambria Math" panose="02040503050406030204" pitchFamily="18" charset="0"/>
                        </a:rPr>
                        <m:t>(0)</m:t>
                      </m:r>
                      <m:r>
                        <a:rPr lang="en-GB" i="1">
                          <a:latin typeface="Cambria Math" panose="02040503050406030204" pitchFamily="18" charset="0"/>
                        </a:rPr>
                        <m:t> </m:t>
                      </m:r>
                      <m:r>
                        <a:rPr lang="en-GB" i="1">
                          <a:latin typeface="Cambria Math" panose="02040503050406030204" pitchFamily="18" charset="0"/>
                        </a:rPr>
                        <m:t>𝑑𝑡</m:t>
                      </m:r>
                      <m:r>
                        <a:rPr lang="en-GB" i="1">
                          <a:latin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𝑋</m:t>
                          </m:r>
                        </m:sub>
                        <m:sup>
                          <m:r>
                            <a:rPr lang="en-GB" i="1">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a:p>
              <a:p>
                <a:pPr marL="0" indent="0">
                  <a:buNone/>
                </a:pPr>
                <a:endParaRPr lang="en-GB" dirty="0" smtClean="0"/>
              </a:p>
              <a:p>
                <a:r>
                  <a:rPr lang="en-GB" dirty="0"/>
                  <a:t>Calculating derivatives:</a:t>
                </a:r>
              </a:p>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𝑓</m:t>
                          </m:r>
                        </m:e>
                        <m:sub>
                          <m:r>
                            <a:rPr lang="en-GB" i="1">
                              <a:latin typeface="Cambria Math" panose="02040503050406030204" pitchFamily="18" charset="0"/>
                              <a:ea typeface="Cambria Math" panose="02040503050406030204" pitchFamily="18" charset="0"/>
                            </a:rPr>
                            <m:t>∗</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 </m:t>
                      </m:r>
                    </m:oMath>
                  </m:oMathPara>
                </a14:m>
                <a:endParaRPr lang="en-GB" dirty="0"/>
              </a:p>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𝑐</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e>
                        <m:sub>
                          <m:r>
                            <a:rPr lang="en-GB" i="1">
                              <a:latin typeface="Cambria Math" panose="02040503050406030204" pitchFamily="18" charset="0"/>
                              <a:ea typeface="Cambria Math" panose="02040503050406030204" pitchFamily="18" charset="0"/>
                            </a:rPr>
                            <m:t>∗</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𝑓</m:t>
                          </m:r>
                        </m:e>
                        <m:sub>
                          <m:r>
                            <a:rPr lang="en-GB" i="1">
                              <a:latin typeface="Cambria Math" panose="02040503050406030204" pitchFamily="18" charset="0"/>
                              <a:ea typeface="Cambria Math" panose="02040503050406030204" pitchFamily="18" charset="0"/>
                            </a:rPr>
                            <m:t>∗</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oMath>
                  </m:oMathPara>
                </a14:m>
                <a:endParaRPr lang="en-GB" dirty="0" smtClean="0"/>
              </a:p>
              <a:p>
                <a:pPr marL="0" indent="0">
                  <a:buNone/>
                </a:pPr>
                <a:r>
                  <a:rPr lang="en-GB" dirty="0" smtClean="0"/>
                  <a:t>So f(X) satisfies</a:t>
                </a:r>
              </a:p>
              <a:p>
                <a:pPr marL="0" indent="0">
                  <a:buNone/>
                </a:pPr>
                <a14:m>
                  <m:oMathPara xmlns:m="http://schemas.openxmlformats.org/officeDocument/2006/math">
                    <m:oMathParaPr>
                      <m:jc m:val="center"/>
                    </m:oMathParaPr>
                    <m:oMath xmlns:m="http://schemas.openxmlformats.org/officeDocument/2006/math">
                      <m:r>
                        <a:rPr lang="en-GB" i="1">
                          <a:latin typeface="Cambria Math" panose="02040503050406030204" pitchFamily="18" charset="0"/>
                        </a:rPr>
                        <m:t>𝑑</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𝑖</m:t>
                          </m:r>
                        </m:sup>
                      </m:sSup>
                      <m:d>
                        <m:dPr>
                          <m:ctrlPr>
                            <a:rPr lang="en-GB" b="0" i="1" smtClean="0">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m:t>
                      </m:r>
                      <m:r>
                        <a:rPr lang="en-GB" i="1">
                          <a:latin typeface="Cambria Math" panose="02040503050406030204" pitchFamily="18" charset="0"/>
                        </a:rPr>
                        <m:t>=</m:t>
                      </m:r>
                      <m:d>
                        <m:dPr>
                          <m:ctrlPr>
                            <a:rPr lang="en-GB"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𝑖</m:t>
                                  </m:r>
                                </m:sup>
                              </m:sSup>
                            </m:num>
                            <m:den>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𝑗</m:t>
                                  </m:r>
                                </m:sup>
                              </m:sSup>
                            </m:den>
                          </m:f>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𝑗</m:t>
                              </m:r>
                            </m:sup>
                          </m:sSup>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𝑖</m:t>
                                  </m:r>
                                </m:sup>
                              </m:sSup>
                            </m:num>
                            <m:den>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𝑥</m:t>
                                  </m:r>
                                </m:e>
                                <m:sup>
                                  <m:r>
                                    <a:rPr lang="en-GB" i="1">
                                      <a:latin typeface="Cambria Math" panose="02040503050406030204" pitchFamily="18" charset="0"/>
                                      <a:ea typeface="Cambria Math" panose="02040503050406030204" pitchFamily="18" charset="0"/>
                                    </a:rPr>
                                    <m:t>𝑗</m:t>
                                  </m:r>
                                </m:sup>
                              </m:sSup>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𝑥</m:t>
                                  </m:r>
                                </m:e>
                                <m:sup>
                                  <m:r>
                                    <a:rPr lang="en-GB" i="1">
                                      <a:latin typeface="Cambria Math" panose="02040503050406030204" pitchFamily="18" charset="0"/>
                                      <a:ea typeface="Cambria Math" panose="02040503050406030204" pitchFamily="18" charset="0"/>
                                    </a:rPr>
                                    <m:t>𝑘</m:t>
                                  </m:r>
                                </m:sup>
                              </m:sSup>
                            </m:den>
                          </m:f>
                          <m:sSup>
                            <m:sSupPr>
                              <m:ctrlPr>
                                <a:rPr lang="en-GB" i="1">
                                  <a:latin typeface="Cambria Math" panose="02040503050406030204" pitchFamily="18" charset="0"/>
                                </a:rPr>
                              </m:ctrlPr>
                            </m:sSupPr>
                            <m:e>
                              <m:r>
                                <a:rPr lang="en-GB" i="1">
                                  <a:latin typeface="Cambria Math" panose="02040503050406030204" pitchFamily="18" charset="0"/>
                                </a:rPr>
                                <m:t>𝑏</m:t>
                              </m:r>
                            </m:e>
                            <m:sup>
                              <m:r>
                                <a:rPr lang="en-GB" i="1">
                                  <a:latin typeface="Cambria Math" panose="02040503050406030204" pitchFamily="18" charset="0"/>
                                </a:rPr>
                                <m:t>𝑗</m:t>
                              </m:r>
                            </m:sup>
                          </m:sSup>
                          <m:d>
                            <m:dPr>
                              <m:ctrlPr>
                                <a:rPr lang="en-GB" i="1">
                                  <a:latin typeface="Cambria Math" panose="02040503050406030204" pitchFamily="18" charset="0"/>
                                </a:rPr>
                              </m:ctrlPr>
                            </m:dPr>
                            <m:e>
                              <m:r>
                                <a:rPr lang="en-GB" i="1">
                                  <a:latin typeface="Cambria Math" panose="02040503050406030204" pitchFamily="18" charset="0"/>
                                </a:rPr>
                                <m:t>𝑋</m:t>
                              </m:r>
                            </m:e>
                          </m:d>
                          <m:sSup>
                            <m:sSupPr>
                              <m:ctrlPr>
                                <a:rPr lang="en-GB" i="1">
                                  <a:latin typeface="Cambria Math" panose="02040503050406030204" pitchFamily="18" charset="0"/>
                                </a:rPr>
                              </m:ctrlPr>
                            </m:sSupPr>
                            <m:e>
                              <m:r>
                                <a:rPr lang="en-GB" i="1">
                                  <a:latin typeface="Cambria Math" panose="02040503050406030204" pitchFamily="18" charset="0"/>
                                </a:rPr>
                                <m:t>𝑏</m:t>
                              </m:r>
                            </m:e>
                            <m:sup>
                              <m:r>
                                <a:rPr lang="en-GB" i="1">
                                  <a:latin typeface="Cambria Math" panose="02040503050406030204" pitchFamily="18" charset="0"/>
                                </a:rPr>
                                <m:t>𝑘</m:t>
                              </m:r>
                            </m:sup>
                          </m:sSup>
                          <m:d>
                            <m:dPr>
                              <m:ctrlPr>
                                <a:rPr lang="en-GB" i="1">
                                  <a:latin typeface="Cambria Math" panose="02040503050406030204" pitchFamily="18" charset="0"/>
                                </a:rPr>
                              </m:ctrlPr>
                            </m:dPr>
                            <m:e>
                              <m:r>
                                <a:rPr lang="en-GB" i="1">
                                  <a:latin typeface="Cambria Math" panose="02040503050406030204" pitchFamily="18" charset="0"/>
                                </a:rPr>
                                <m:t>𝑋</m:t>
                              </m:r>
                            </m:e>
                          </m:d>
                        </m:e>
                      </m:d>
                      <m:r>
                        <a:rPr lang="en-GB" i="1">
                          <a:latin typeface="Cambria Math" panose="02040503050406030204" pitchFamily="18" charset="0"/>
                        </a:rPr>
                        <m:t>𝑑𝑡</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𝑖</m:t>
                              </m:r>
                            </m:sup>
                          </m:sSup>
                        </m:num>
                        <m:den>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𝑗</m:t>
                              </m:r>
                            </m:sup>
                          </m:sSup>
                        </m:den>
                      </m:f>
                      <m:sSup>
                        <m:sSupPr>
                          <m:ctrlPr>
                            <a:rPr lang="en-GB" i="1">
                              <a:latin typeface="Cambria Math" panose="02040503050406030204" pitchFamily="18" charset="0"/>
                            </a:rPr>
                          </m:ctrlPr>
                        </m:sSupPr>
                        <m:e>
                          <m:r>
                            <a:rPr lang="en-GB" b="0" i="1" smtClean="0">
                              <a:latin typeface="Cambria Math" panose="02040503050406030204" pitchFamily="18" charset="0"/>
                            </a:rPr>
                            <m:t>𝑏</m:t>
                          </m:r>
                        </m:e>
                        <m:sup>
                          <m:r>
                            <a:rPr lang="en-GB" i="1">
                              <a:latin typeface="Cambria Math" panose="02040503050406030204" pitchFamily="18" charset="0"/>
                            </a:rPr>
                            <m:t>𝑗</m:t>
                          </m:r>
                        </m:sup>
                      </m:sSup>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a:p>
              <a:p>
                <a:pPr marL="0" indent="0">
                  <a:buNone/>
                </a:pPr>
                <a:r>
                  <a:rPr lang="en-GB" dirty="0" smtClean="0"/>
                  <a:t>If you find this too easy to read, drop the Einstein summation convention.</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38" t="-2521"/>
                </a:stretch>
              </a:blipFill>
            </p:spPr>
            <p:txBody>
              <a:bodyPr/>
              <a:lstStyle/>
              <a:p>
                <a:r>
                  <a:rPr lang="en-GB">
                    <a:noFill/>
                  </a:rPr>
                  <a:t> </a:t>
                </a:r>
              </a:p>
            </p:txBody>
          </p:sp>
        </mc:Fallback>
      </mc:AlternateContent>
    </p:spTree>
    <p:extLst>
      <p:ext uri="{BB962C8B-B14F-4D97-AF65-F5344CB8AC3E}">
        <p14:creationId xmlns:p14="http://schemas.microsoft.com/office/powerpoint/2010/main" val="59956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Ito’s lemma</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smtClean="0"/>
              <a:t>Ito’s lemma is the transformation rule for SDEs</a:t>
            </a:r>
          </a:p>
          <a:p>
            <a:r>
              <a:rPr lang="en-GB" dirty="0" smtClean="0"/>
              <a:t>Interpreting SDEs in terms of 2-jets, it is equivalent to composition of functions.</a:t>
            </a:r>
          </a:p>
          <a:p>
            <a:r>
              <a:rPr lang="en-GB" dirty="0" smtClean="0"/>
              <a:t>Interpreting SDEs in local coordinates, Ito’s lemma is opaque.</a:t>
            </a:r>
          </a:p>
          <a:p>
            <a:r>
              <a:rPr lang="en-GB" dirty="0" smtClean="0"/>
              <a:t>Coordinate free geometry of SDEs is easier than the coordinate geometry of SDEs</a:t>
            </a:r>
            <a:endParaRPr lang="en-GB" dirty="0"/>
          </a:p>
        </p:txBody>
      </p:sp>
    </p:spTree>
    <p:extLst>
      <p:ext uri="{BB962C8B-B14F-4D97-AF65-F5344CB8AC3E}">
        <p14:creationId xmlns:p14="http://schemas.microsoft.com/office/powerpoint/2010/main" val="1407746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82058"/>
                <a:ext cx="10515600" cy="1325563"/>
              </a:xfrm>
            </p:spPr>
            <p:txBody>
              <a:bodyPr>
                <a:normAutofit/>
              </a:bodyPr>
              <a:lstStyle/>
              <a:p>
                <a:pPr/>
                <a:r>
                  <a:rPr lang="en-GB" dirty="0" smtClean="0"/>
                  <a:t>An example (chosen to be pretty)</a:t>
                </a:r>
                <a:br>
                  <a:rPr lang="en-GB" dirty="0" smtClean="0"/>
                </a:br>
                <a14:m>
                  <m:oMathPara xmlns:m="http://schemas.openxmlformats.org/officeDocument/2006/math">
                    <m:oMathParaPr>
                      <m:jc m:val="centerGroup"/>
                    </m:oMathParaPr>
                    <m:oMath xmlns:m="http://schemas.openxmlformats.org/officeDocument/2006/math">
                      <m:sSub>
                        <m:sSubPr>
                          <m:ctrlPr>
                            <a:rPr lang="en-GB" sz="3100" i="1" smtClean="0">
                              <a:latin typeface="Cambria Math" panose="02040503050406030204" pitchFamily="18" charset="0"/>
                            </a:rPr>
                          </m:ctrlPr>
                        </m:sSubPr>
                        <m:e>
                          <m:r>
                            <a:rPr lang="en-GB" sz="3100" i="1" smtClean="0">
                              <a:latin typeface="Cambria Math" panose="02040503050406030204" pitchFamily="18" charset="0"/>
                              <a:ea typeface="Cambria Math" panose="02040503050406030204" pitchFamily="18" charset="0"/>
                            </a:rPr>
                            <m:t>𝛾</m:t>
                          </m:r>
                        </m:e>
                        <m:sub>
                          <m:d>
                            <m:dPr>
                              <m:ctrlPr>
                                <a:rPr lang="en-GB" sz="3100" b="0" i="1" smtClean="0">
                                  <a:latin typeface="Cambria Math" panose="02040503050406030204" pitchFamily="18" charset="0"/>
                                </a:rPr>
                              </m:ctrlPr>
                            </m:dPr>
                            <m:e>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1</m:t>
                                  </m:r>
                                </m:sub>
                              </m:sSub>
                              <m:r>
                                <a:rPr lang="en-GB" sz="3100" b="0" i="1" smtClean="0">
                                  <a:latin typeface="Cambria Math" panose="02040503050406030204" pitchFamily="18" charset="0"/>
                                </a:rPr>
                                <m:t>,</m:t>
                              </m:r>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2</m:t>
                                  </m:r>
                                </m:sub>
                              </m:sSub>
                            </m:e>
                          </m:d>
                        </m:sub>
                      </m:sSub>
                      <m:d>
                        <m:dPr>
                          <m:ctrlPr>
                            <a:rPr lang="en-GB" sz="3100" b="0" i="1" smtClean="0">
                              <a:latin typeface="Cambria Math" panose="02040503050406030204" pitchFamily="18" charset="0"/>
                            </a:rPr>
                          </m:ctrlPr>
                        </m:dPr>
                        <m:e>
                          <m:r>
                            <a:rPr lang="en-GB" sz="3100" b="0" i="1" smtClean="0">
                              <a:latin typeface="Cambria Math" panose="02040503050406030204" pitchFamily="18" charset="0"/>
                            </a:rPr>
                            <m:t>𝑠</m:t>
                          </m:r>
                        </m:e>
                      </m:d>
                      <m:r>
                        <a:rPr lang="en-GB" sz="3100" b="0" i="1" smtClean="0">
                          <a:latin typeface="Cambria Math" panose="02040503050406030204" pitchFamily="18" charset="0"/>
                        </a:rPr>
                        <m:t>= </m:t>
                      </m:r>
                      <m:d>
                        <m:dPr>
                          <m:ctrlPr>
                            <a:rPr lang="en-GB" sz="3100" b="0" i="1" smtClean="0">
                              <a:latin typeface="Cambria Math" panose="02040503050406030204" pitchFamily="18" charset="0"/>
                            </a:rPr>
                          </m:ctrlPr>
                        </m:dPr>
                        <m:e>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1</m:t>
                              </m:r>
                            </m:sub>
                          </m:sSub>
                          <m:r>
                            <a:rPr lang="en-GB" sz="3100" b="0" i="1" smtClean="0">
                              <a:latin typeface="Cambria Math" panose="02040503050406030204" pitchFamily="18" charset="0"/>
                            </a:rPr>
                            <m:t>,</m:t>
                          </m:r>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2</m:t>
                              </m:r>
                            </m:sub>
                          </m:sSub>
                        </m:e>
                      </m:d>
                      <m:r>
                        <a:rPr lang="en-GB" sz="3100" b="0" i="1" smtClean="0">
                          <a:latin typeface="Cambria Math" panose="02040503050406030204" pitchFamily="18" charset="0"/>
                        </a:rPr>
                        <m:t>+ </m:t>
                      </m:r>
                      <m:r>
                        <a:rPr lang="en-GB" sz="3100" b="0" i="1" smtClean="0">
                          <a:latin typeface="Cambria Math" panose="02040503050406030204" pitchFamily="18" charset="0"/>
                        </a:rPr>
                        <m:t>𝑠</m:t>
                      </m:r>
                      <m:d>
                        <m:dPr>
                          <m:ctrlPr>
                            <a:rPr lang="en-GB" sz="3100" b="0" i="1" smtClean="0">
                              <a:latin typeface="Cambria Math" panose="02040503050406030204" pitchFamily="18" charset="0"/>
                            </a:rPr>
                          </m:ctrlPr>
                        </m:dPr>
                        <m:e>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m:t>
                              </m:r>
                              <m:r>
                                <a:rPr lang="en-GB" sz="3100" b="0" i="1" smtClean="0">
                                  <a:latin typeface="Cambria Math" panose="02040503050406030204" pitchFamily="18" charset="0"/>
                                </a:rPr>
                                <m:t>𝑥</m:t>
                              </m:r>
                            </m:e>
                            <m:sub>
                              <m:r>
                                <a:rPr lang="en-GB" sz="3100" b="0" i="1" smtClean="0">
                                  <a:latin typeface="Cambria Math" panose="02040503050406030204" pitchFamily="18" charset="0"/>
                                </a:rPr>
                                <m:t>2</m:t>
                              </m:r>
                            </m:sub>
                          </m:sSub>
                          <m:r>
                            <a:rPr lang="en-GB" sz="3100" b="0" i="1" smtClean="0">
                              <a:latin typeface="Cambria Math" panose="02040503050406030204" pitchFamily="18" charset="0"/>
                            </a:rPr>
                            <m:t>,</m:t>
                          </m:r>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1</m:t>
                              </m:r>
                            </m:sub>
                          </m:sSub>
                        </m:e>
                      </m:d>
                      <m:r>
                        <a:rPr lang="en-GB" sz="3100" b="0" i="1" smtClean="0">
                          <a:latin typeface="Cambria Math" panose="02040503050406030204" pitchFamily="18" charset="0"/>
                        </a:rPr>
                        <m:t>+3 </m:t>
                      </m:r>
                      <m:sSup>
                        <m:sSupPr>
                          <m:ctrlPr>
                            <a:rPr lang="en-GB" sz="3100" b="0" i="1" smtClean="0">
                              <a:latin typeface="Cambria Math" panose="02040503050406030204" pitchFamily="18" charset="0"/>
                            </a:rPr>
                          </m:ctrlPr>
                        </m:sSupPr>
                        <m:e>
                          <m:r>
                            <a:rPr lang="en-GB" sz="3100" b="0" i="1" smtClean="0">
                              <a:latin typeface="Cambria Math" panose="02040503050406030204" pitchFamily="18" charset="0"/>
                            </a:rPr>
                            <m:t>𝑠</m:t>
                          </m:r>
                        </m:e>
                        <m:sup>
                          <m:r>
                            <a:rPr lang="en-GB" sz="3100" b="0" i="1" smtClean="0">
                              <a:latin typeface="Cambria Math" panose="02040503050406030204" pitchFamily="18" charset="0"/>
                            </a:rPr>
                            <m:t>2</m:t>
                          </m:r>
                        </m:sup>
                      </m:sSup>
                      <m:d>
                        <m:dPr>
                          <m:ctrlPr>
                            <a:rPr lang="en-GB" sz="3100" b="0" i="1" smtClean="0">
                              <a:latin typeface="Cambria Math" panose="02040503050406030204" pitchFamily="18" charset="0"/>
                            </a:rPr>
                          </m:ctrlPr>
                        </m:dPr>
                        <m:e>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1</m:t>
                              </m:r>
                            </m:sub>
                          </m:sSub>
                          <m:r>
                            <a:rPr lang="en-GB" sz="3100" b="0" i="1" smtClean="0">
                              <a:latin typeface="Cambria Math" panose="02040503050406030204" pitchFamily="18" charset="0"/>
                            </a:rPr>
                            <m:t>,</m:t>
                          </m:r>
                          <m:sSub>
                            <m:sSubPr>
                              <m:ctrlPr>
                                <a:rPr lang="en-GB" sz="3100" b="0" i="1" smtClean="0">
                                  <a:latin typeface="Cambria Math" panose="02040503050406030204" pitchFamily="18" charset="0"/>
                                </a:rPr>
                              </m:ctrlPr>
                            </m:sSubPr>
                            <m:e>
                              <m:r>
                                <a:rPr lang="en-GB" sz="3100" b="0" i="1" smtClean="0">
                                  <a:latin typeface="Cambria Math" panose="02040503050406030204" pitchFamily="18" charset="0"/>
                                </a:rPr>
                                <m:t>𝑥</m:t>
                              </m:r>
                            </m:e>
                            <m:sub>
                              <m:r>
                                <a:rPr lang="en-GB" sz="3100" b="0" i="1" smtClean="0">
                                  <a:latin typeface="Cambria Math" panose="02040503050406030204" pitchFamily="18" charset="0"/>
                                </a:rPr>
                                <m:t>2</m:t>
                              </m:r>
                            </m:sub>
                          </m:sSub>
                        </m:e>
                      </m:d>
                    </m:oMath>
                  </m:oMathPara>
                </a14:m>
                <a:r>
                  <a:rPr lang="en-GB" sz="3100" dirty="0" smtClean="0"/>
                  <a:t/>
                </a:r>
                <a:br>
                  <a:rPr lang="en-GB" sz="3100" dirty="0" smtClean="0"/>
                </a:br>
                <a:endParaRPr lang="en-GB" sz="31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82058"/>
                <a:ext cx="10515600" cy="1325563"/>
              </a:xfrm>
              <a:blipFill rotWithShape="0">
                <a:blip r:embed="rId2"/>
                <a:stretch>
                  <a:fillRect l="-2377" t="-8756"/>
                </a:stretch>
              </a:blipFill>
            </p:spPr>
            <p:txBody>
              <a:bodyPr/>
              <a:lstStyle/>
              <a:p>
                <a:r>
                  <a:rPr lang="en-GB">
                    <a:noFill/>
                  </a:rPr>
                  <a:t> </a:t>
                </a:r>
              </a:p>
            </p:txBody>
          </p:sp>
        </mc:Fallback>
      </mc:AlternateContent>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343750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Coordinate transformation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e>
                          </m:d>
                        </m:sub>
                      </m:sSub>
                      <m:d>
                        <m:dPr>
                          <m:ctrlPr>
                            <a:rPr lang="en-GB" i="1">
                              <a:latin typeface="Cambria Math" panose="02040503050406030204" pitchFamily="18" charset="0"/>
                            </a:rPr>
                          </m:ctrlPr>
                        </m:dPr>
                        <m:e>
                          <m:r>
                            <a:rPr lang="en-GB" i="1">
                              <a:latin typeface="Cambria Math" panose="02040503050406030204" pitchFamily="18" charset="0"/>
                            </a:rPr>
                            <m:t>𝑠</m:t>
                          </m:r>
                        </m:e>
                      </m:d>
                      <m:r>
                        <a:rPr lang="en-GB" i="1">
                          <a:latin typeface="Cambria Math" panose="02040503050406030204" pitchFamily="18" charset="0"/>
                        </a:rPr>
                        <m:t>= </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e>
                      </m:d>
                      <m:r>
                        <a:rPr lang="en-GB" i="1">
                          <a:latin typeface="Cambria Math" panose="02040503050406030204" pitchFamily="18" charset="0"/>
                        </a:rPr>
                        <m:t>+</m:t>
                      </m:r>
                      <m:r>
                        <a:rPr lang="en-GB" i="1">
                          <a:latin typeface="Cambria Math" panose="02040503050406030204" pitchFamily="18" charset="0"/>
                        </a:rPr>
                        <m:t>𝑠</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e>
                      </m:d>
                      <m:r>
                        <a:rPr lang="en-GB" i="1">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3 </m:t>
                          </m:r>
                          <m:r>
                            <a:rPr lang="en-GB" i="1">
                              <a:latin typeface="Cambria Math" panose="02040503050406030204" pitchFamily="18" charset="0"/>
                            </a:rPr>
                            <m:t>𝑠</m:t>
                          </m:r>
                        </m:e>
                        <m:sup>
                          <m:r>
                            <a:rPr lang="en-GB" i="1">
                              <a:latin typeface="Cambria Math" panose="02040503050406030204" pitchFamily="18" charset="0"/>
                            </a:rPr>
                            <m:t>2</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e>
                      </m:d>
                    </m:oMath>
                  </m:oMathPara>
                </a14:m>
                <a:endParaRPr lang="en-GB" i="1" dirty="0" smtClean="0">
                  <a:latin typeface="Cambria Math" panose="02040503050406030204" pitchFamily="18" charset="0"/>
                </a:endParaRPr>
              </a:p>
              <a:p>
                <a:pPr marL="0" indent="0">
                  <a:buNone/>
                </a:pPr>
                <a:r>
                  <a:rPr lang="en-GB" dirty="0"/>
                  <a:t>Apply</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𝑟</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e>
                          </m:func>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𝑟</m:t>
                              </m:r>
                            </m:sup>
                          </m:sSup>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𝜃</m:t>
                              </m:r>
                            </m:e>
                          </m:func>
                        </m:e>
                      </m:d>
                      <m:r>
                        <a:rPr lang="en-GB" b="0" i="0" smtClean="0">
                          <a:latin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θ</m:t>
                          </m:r>
                          <m:r>
                            <a:rPr lang="en-GB" b="0" i="0" smtClean="0">
                              <a:latin typeface="Cambria Math" panose="02040503050406030204" pitchFamily="18" charset="0"/>
                            </a:rPr>
                            <m:t>,</m:t>
                          </m:r>
                          <m:r>
                            <a:rPr lang="en-GB" b="0" i="1" smtClean="0">
                              <a:latin typeface="Cambria Math" panose="02040503050406030204" pitchFamily="18" charset="0"/>
                            </a:rPr>
                            <m:t>𝑟</m:t>
                          </m:r>
                        </m:e>
                      </m:d>
                    </m:oMath>
                  </m:oMathPara>
                </a14:m>
                <a:endParaRPr lang="en-GB" b="0" dirty="0" smtClean="0">
                  <a:ea typeface="Cambria Math" panose="02040503050406030204" pitchFamily="18" charset="0"/>
                </a:endParaRPr>
              </a:p>
              <a:p>
                <a:pPr marL="0" indent="0">
                  <a:buNone/>
                </a:pPr>
                <a:r>
                  <a:rPr lang="en-GB" dirty="0"/>
                  <a:t>a</a:t>
                </a:r>
                <a:r>
                  <a:rPr lang="en-GB" dirty="0" smtClean="0"/>
                  <a:t>nd compute power series to get: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m:t>
                          </m:r>
                        </m:e>
                        <m:sub>
                          <m:d>
                            <m:dPr>
                              <m:ctrlPr>
                                <a:rPr lang="en-GB" i="1">
                                  <a:latin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𝜃</m:t>
                              </m:r>
                              <m:r>
                                <a:rPr lang="en-GB" i="1">
                                  <a:latin typeface="Cambria Math" panose="02040503050406030204" pitchFamily="18" charset="0"/>
                                </a:rPr>
                                <m:t>,</m:t>
                              </m:r>
                              <m:r>
                                <a:rPr lang="en-GB" b="0" i="1" smtClean="0">
                                  <a:latin typeface="Cambria Math" panose="02040503050406030204" pitchFamily="18" charset="0"/>
                                </a:rPr>
                                <m:t>𝑟</m:t>
                              </m:r>
                            </m:e>
                          </m:d>
                        </m:sub>
                      </m:sSub>
                      <m:d>
                        <m:dPr>
                          <m:ctrlPr>
                            <a:rPr lang="en-GB" i="1">
                              <a:latin typeface="Cambria Math" panose="02040503050406030204" pitchFamily="18" charset="0"/>
                            </a:rPr>
                          </m:ctrlPr>
                        </m:dPr>
                        <m:e>
                          <m:r>
                            <a:rPr lang="en-GB" i="1">
                              <a:latin typeface="Cambria Math" panose="02040503050406030204" pitchFamily="18" charset="0"/>
                            </a:rPr>
                            <m:t>𝑠</m:t>
                          </m:r>
                        </m:e>
                      </m:d>
                      <m:r>
                        <a:rPr lang="en-GB" i="1">
                          <a:latin typeface="Cambria Math" panose="02040503050406030204" pitchFamily="18" charset="0"/>
                        </a:rPr>
                        <m:t>= </m:t>
                      </m:r>
                      <m:d>
                        <m:dPr>
                          <m:ctrlPr>
                            <a:rPr lang="en-GB" i="1">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GB">
                              <a:latin typeface="Cambria Math" panose="02040503050406030204" pitchFamily="18" charset="0"/>
                            </a:rPr>
                            <m:t>,</m:t>
                          </m:r>
                          <m:r>
                            <a:rPr lang="en-GB" i="1">
                              <a:latin typeface="Cambria Math" panose="02040503050406030204" pitchFamily="18" charset="0"/>
                            </a:rPr>
                            <m:t>𝑟</m:t>
                          </m:r>
                        </m:e>
                      </m:d>
                      <m:r>
                        <a:rPr lang="en-GB" i="1">
                          <a:latin typeface="Cambria Math" panose="02040503050406030204" pitchFamily="18" charset="0"/>
                        </a:rPr>
                        <m:t>+</m:t>
                      </m:r>
                      <m:r>
                        <a:rPr lang="en-GB" i="1">
                          <a:latin typeface="Cambria Math" panose="02040503050406030204" pitchFamily="18" charset="0"/>
                        </a:rPr>
                        <m:t>𝑠</m:t>
                      </m:r>
                      <m:r>
                        <a:rPr lang="en-GB" b="0"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1,0</m:t>
                          </m:r>
                        </m:e>
                      </m:d>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m:t>
                          </m:r>
                        </m:den>
                      </m:f>
                      <m:sSup>
                        <m:sSupPr>
                          <m:ctrlPr>
                            <a:rPr lang="en-GB" i="1" smtClean="0">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r>
                        <a:rPr lang="en-GB" b="0" i="1" smtClean="0">
                          <a:latin typeface="Cambria Math" panose="02040503050406030204" pitchFamily="18" charset="0"/>
                        </a:rPr>
                        <m:t>(0,1)+ …</m:t>
                      </m:r>
                    </m:oMath>
                  </m:oMathPara>
                </a14:m>
                <a:endParaRPr lang="en-GB" dirty="0" smtClean="0"/>
              </a:p>
              <a:p>
                <a:pPr marL="0" indent="0">
                  <a:buNone/>
                </a:pPr>
                <a:r>
                  <a:rPr lang="en-GB" dirty="0" smtClean="0"/>
                  <a:t>Equivalently:</a:t>
                </a:r>
              </a:p>
              <a:p>
                <a:pPr marL="0" indent="0">
                  <a:buNone/>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dX</m:t>
                      </m:r>
                      <m:r>
                        <a:rPr lang="en-GB" i="1">
                          <a:latin typeface="Cambria Math" panose="02040503050406030204" pitchFamily="18" charset="0"/>
                        </a:rPr>
                        <m:t>=3 </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e>
                      </m:d>
                      <m:r>
                        <a:rPr lang="en-GB" b="0" i="1" smtClean="0">
                          <a:latin typeface="Cambria Math" panose="02040503050406030204" pitchFamily="18" charset="0"/>
                        </a:rPr>
                        <m:t> </m:t>
                      </m:r>
                      <m:r>
                        <a:rPr lang="en-GB" i="1">
                          <a:latin typeface="Cambria Math" panose="02040503050406030204" pitchFamily="18" charset="0"/>
                        </a:rPr>
                        <m:t>𝑑𝑡</m:t>
                      </m:r>
                      <m:r>
                        <a:rPr lang="en-GB" b="0" i="1" smtClean="0">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𝑥</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e>
                      </m:d>
                      <m:r>
                        <a:rPr lang="en-GB" b="0" i="1" smtClean="0">
                          <a:latin typeface="Cambria Math" panose="02040503050406030204" pitchFamily="18" charset="0"/>
                        </a:rPr>
                        <m:t> </m:t>
                      </m:r>
                      <m:r>
                        <a:rPr lang="en-GB" b="0" i="1" smtClean="0">
                          <a:latin typeface="Cambria Math" panose="02040503050406030204" pitchFamily="18" charset="0"/>
                        </a:rPr>
                        <m:t>𝑑</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𝑡</m:t>
                          </m:r>
                        </m:sub>
                      </m:sSub>
                    </m:oMath>
                  </m:oMathPara>
                </a14:m>
                <a:endParaRPr lang="en-GB" b="0" dirty="0" smtClean="0"/>
              </a:p>
              <a:p>
                <a:pPr marL="0" indent="0">
                  <a:buNone/>
                </a:pPr>
                <a:r>
                  <a:rPr lang="en-GB" dirty="0" smtClean="0"/>
                  <a:t>Applying Ito’s lemma:</a:t>
                </a:r>
              </a:p>
              <a:p>
                <a:pPr marL="0" indent="0">
                  <a:buNone/>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d</m:t>
                      </m:r>
                      <m:r>
                        <m:rPr>
                          <m:sty m:val="p"/>
                        </m:rPr>
                        <a:rPr lang="en-GB" b="0" i="0" smtClean="0">
                          <a:latin typeface="Cambria Math" panose="02040503050406030204" pitchFamily="18" charset="0"/>
                        </a:rPr>
                        <m:t>f</m:t>
                      </m:r>
                      <m:r>
                        <a:rPr lang="en-GB" b="0" i="0" smtClean="0">
                          <a:latin typeface="Cambria Math" panose="02040503050406030204" pitchFamily="18" charset="0"/>
                        </a:rPr>
                        <m:t>(</m:t>
                      </m:r>
                      <m:r>
                        <m:rPr>
                          <m:sty m:val="p"/>
                        </m:rPr>
                        <a:rPr lang="en-GB">
                          <a:latin typeface="Cambria Math" panose="02040503050406030204" pitchFamily="18" charset="0"/>
                        </a:rPr>
                        <m:t>X</m:t>
                      </m:r>
                      <m:r>
                        <a:rPr lang="en-GB" b="0" i="0" smtClean="0">
                          <a:latin typeface="Cambria Math" panose="02040503050406030204" pitchFamily="18" charset="0"/>
                        </a:rPr>
                        <m:t>)</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7</m:t>
                          </m:r>
                        </m:num>
                        <m:den>
                          <m:r>
                            <a:rPr lang="en-GB" i="1">
                              <a:latin typeface="Cambria Math" panose="02040503050406030204" pitchFamily="18" charset="0"/>
                            </a:rPr>
                            <m:t>2</m:t>
                          </m:r>
                        </m:den>
                      </m:f>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1</m:t>
                          </m:r>
                        </m:e>
                      </m:d>
                      <m:r>
                        <a:rPr lang="en-GB" i="1">
                          <a:latin typeface="Cambria Math" panose="02040503050406030204" pitchFamily="18" charset="0"/>
                        </a:rPr>
                        <m:t> </m:t>
                      </m:r>
                      <m:r>
                        <a:rPr lang="en-GB" i="1">
                          <a:latin typeface="Cambria Math" panose="02040503050406030204" pitchFamily="18" charset="0"/>
                        </a:rPr>
                        <m:t>𝑑𝑡</m:t>
                      </m:r>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0</m:t>
                          </m:r>
                        </m:e>
                      </m:d>
                      <m:r>
                        <a:rPr lang="en-GB" i="1">
                          <a:latin typeface="Cambria Math" panose="02040503050406030204" pitchFamily="18" charset="0"/>
                        </a:rPr>
                        <m:t> </m:t>
                      </m:r>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a:p>
              <a:p>
                <a:pPr marL="0" indent="0">
                  <a:buNone/>
                </a:pPr>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3673970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Simulate in new cords versus =</a:t>
            </a:r>
            <a:br>
              <a:rPr lang="en-GB" dirty="0" smtClean="0"/>
            </a:br>
            <a:r>
              <a:rPr lang="en-GB" dirty="0" smtClean="0"/>
              <a:t>Transform the picture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981994"/>
            <a:ext cx="5521427" cy="23772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675" y="4650581"/>
            <a:ext cx="5172075" cy="2228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3187700"/>
            <a:ext cx="3568699" cy="3568699"/>
          </a:xfrm>
          <a:prstGeom prst="rect">
            <a:avLst/>
          </a:prstGeom>
        </p:spPr>
      </p:pic>
      <p:cxnSp>
        <p:nvCxnSpPr>
          <p:cNvPr id="8" name="Straight Arrow Connector 7"/>
          <p:cNvCxnSpPr/>
          <p:nvPr/>
        </p:nvCxnSpPr>
        <p:spPr>
          <a:xfrm>
            <a:off x="4559300" y="5511800"/>
            <a:ext cx="1422400" cy="127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83044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696551983"/>
                  </p:ext>
                </p:extLst>
              </p:nvPr>
            </p:nvGraphicFramePr>
            <p:xfrm>
              <a:off x="1765300" y="1015999"/>
              <a:ext cx="7924800" cy="4411091"/>
            </p:xfrm>
            <a:graphic>
              <a:graphicData uri="http://schemas.openxmlformats.org/drawingml/2006/table">
                <a:tbl>
                  <a:tblPr firstRow="1" bandRow="1">
                    <a:tableStyleId>{2D5ABB26-0587-4C30-8999-92F81FD0307C}</a:tableStyleId>
                  </a:tblPr>
                  <a:tblGrid>
                    <a:gridCol w="3162300"/>
                    <a:gridCol w="2133600"/>
                    <a:gridCol w="2628900"/>
                  </a:tblGrid>
                  <a:tr h="750951">
                    <a:tc>
                      <a:txBody>
                        <a:bodyPr/>
                        <a:lstStyle/>
                        <a:p>
                          <a:pPr algn="ctr"/>
                          <a:r>
                            <a:rPr lang="en-GB" sz="3200" dirty="0" smtClean="0"/>
                            <a:t>SDE for X</a:t>
                          </a:r>
                          <a:endParaRPr lang="en-GB" sz="32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GB" sz="3200" i="1" dirty="0" smtClean="0">
                                        <a:latin typeface="Cambria Math" panose="02040503050406030204" pitchFamily="18" charset="0"/>
                                      </a:rPr>
                                    </m:ctrlPr>
                                  </m:groupChrPr>
                                  <m:e>
                                    <m:r>
                                      <m:rPr>
                                        <m:sty m:val="p"/>
                                        <m:brk m:alnAt="2"/>
                                      </m:rPr>
                                      <a:rPr lang="en-GB" sz="3200" b="0" i="0" dirty="0" smtClean="0">
                                        <a:latin typeface="Cambria Math" panose="02040503050406030204" pitchFamily="18" charset="0"/>
                                      </a:rPr>
                                      <m:t>I</m:t>
                                    </m:r>
                                    <m:r>
                                      <m:rPr>
                                        <m:sty m:val="p"/>
                                      </m:rPr>
                                      <a:rPr lang="en-GB" sz="3200" b="0" i="0" dirty="0" smtClean="0">
                                        <a:latin typeface="Cambria Math" panose="02040503050406030204" pitchFamily="18" charset="0"/>
                                      </a:rPr>
                                      <m:t>t</m:t>
                                    </m:r>
                                    <m:sSup>
                                      <m:sSupPr>
                                        <m:ctrlPr>
                                          <a:rPr lang="en-GB" sz="3200" b="0" i="1" dirty="0" smtClean="0">
                                            <a:latin typeface="Cambria Math" panose="02040503050406030204" pitchFamily="18" charset="0"/>
                                          </a:rPr>
                                        </m:ctrlPr>
                                      </m:sSupPr>
                                      <m:e>
                                        <m:r>
                                          <m:rPr>
                                            <m:sty m:val="p"/>
                                            <m:brk m:alnAt="2"/>
                                          </m:rPr>
                                          <a:rPr lang="en-GB" sz="3200" b="0" i="0" dirty="0" smtClean="0">
                                            <a:latin typeface="Cambria Math" panose="02040503050406030204" pitchFamily="18" charset="0"/>
                                          </a:rPr>
                                          <m:t>o</m:t>
                                        </m:r>
                                      </m:e>
                                      <m:sup>
                                        <m:r>
                                          <a:rPr lang="en-GB" sz="3200" b="0" i="0" dirty="0" smtClean="0">
                                            <a:latin typeface="Cambria Math" panose="02040503050406030204" pitchFamily="18" charset="0"/>
                                          </a:rPr>
                                          <m:t>′</m:t>
                                        </m:r>
                                      </m:sup>
                                    </m:sSup>
                                    <m:r>
                                      <m:rPr>
                                        <m:sty m:val="p"/>
                                        <m:brk m:alnAt="2"/>
                                      </m:rPr>
                                      <a:rPr lang="en-GB" sz="3200" b="0" i="0" dirty="0" smtClean="0">
                                        <a:latin typeface="Cambria Math" panose="02040503050406030204" pitchFamily="18" charset="0"/>
                                      </a:rPr>
                                      <m:t>s</m:t>
                                    </m:r>
                                    <m:r>
                                      <a:rPr lang="en-GB" sz="3200" b="0" i="0" dirty="0" smtClean="0">
                                        <a:latin typeface="Cambria Math" panose="02040503050406030204" pitchFamily="18" charset="0"/>
                                      </a:rPr>
                                      <m:t> </m:t>
                                    </m:r>
                                    <m:r>
                                      <m:rPr>
                                        <m:sty m:val="p"/>
                                      </m:rPr>
                                      <a:rPr lang="en-GB" sz="3200" b="0" i="0" dirty="0" smtClean="0">
                                        <a:latin typeface="Cambria Math" panose="02040503050406030204" pitchFamily="18" charset="0"/>
                                      </a:rPr>
                                      <m:t>Lemma</m:t>
                                    </m:r>
                                  </m:e>
                                </m:groupChr>
                              </m:oMath>
                            </m:oMathPara>
                          </a14:m>
                          <a:endParaRPr lang="en-GB" sz="3200" dirty="0"/>
                        </a:p>
                      </a:txBody>
                      <a:tcPr/>
                    </a:tc>
                    <a:tc>
                      <a:txBody>
                        <a:bodyPr/>
                        <a:lstStyle/>
                        <a:p>
                          <a:pPr algn="ctr"/>
                          <a:r>
                            <a:rPr lang="en-GB" sz="3200" dirty="0" smtClean="0"/>
                            <a:t>SDE for f(X)</a:t>
                          </a:r>
                          <a:endParaRPr lang="en-GB" sz="3200" dirty="0"/>
                        </a:p>
                      </a:txBody>
                      <a:tcPr/>
                    </a:tc>
                  </a:tr>
                  <a:tr h="571246">
                    <a:tc>
                      <a:txBody>
                        <a:bodyPr/>
                        <a:lstStyle/>
                        <a:p>
                          <a:pPr algn="ct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ea typeface="Cambria Math" panose="02040503050406030204" pitchFamily="18" charset="0"/>
                                  </a:rPr>
                                  <m:t>↓</m:t>
                                </m:r>
                                <m:r>
                                  <m:rPr>
                                    <m:sty m:val="p"/>
                                  </m:rPr>
                                  <a:rPr lang="en-GB" sz="3200" b="0" i="0" smtClean="0">
                                    <a:latin typeface="Cambria Math" panose="02040503050406030204" pitchFamily="18" charset="0"/>
                                    <a:ea typeface="Cambria Math" panose="02040503050406030204" pitchFamily="18" charset="0"/>
                                  </a:rPr>
                                  <m:t>Draw</m:t>
                                </m:r>
                              </m:oMath>
                            </m:oMathPara>
                          </a14:m>
                          <a:endParaRPr lang="en-GB" sz="3200" i="0" dirty="0"/>
                        </a:p>
                      </a:txBody>
                      <a:tcPr/>
                    </a:tc>
                    <a:tc>
                      <a:txBody>
                        <a:bodyPr/>
                        <a:lstStyle/>
                        <a:p>
                          <a:pPr algn="ctr"/>
                          <a:endParaRPr lang="en-GB" sz="3200" dirty="0"/>
                        </a:p>
                      </a:txBody>
                      <a:tcPr/>
                    </a:tc>
                    <a:tc>
                      <a:txBody>
                        <a:bodyPr/>
                        <a:lstStyle/>
                        <a:p>
                          <a:pPr algn="ct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ea typeface="Cambria Math" panose="02040503050406030204" pitchFamily="18" charset="0"/>
                                  </a:rPr>
                                  <m:t>↓</m:t>
                                </m:r>
                                <m:r>
                                  <m:rPr>
                                    <m:sty m:val="p"/>
                                  </m:rPr>
                                  <a:rPr lang="en-GB" sz="3200" b="0" i="0" smtClean="0">
                                    <a:latin typeface="Cambria Math" panose="02040503050406030204" pitchFamily="18" charset="0"/>
                                    <a:ea typeface="Cambria Math" panose="02040503050406030204" pitchFamily="18" charset="0"/>
                                  </a:rPr>
                                  <m:t>Draw</m:t>
                                </m:r>
                              </m:oMath>
                            </m:oMathPara>
                          </a14:m>
                          <a:endParaRPr lang="en-GB" sz="3200" i="0" dirty="0"/>
                        </a:p>
                      </a:txBody>
                      <a:tcPr/>
                    </a:tc>
                  </a:tr>
                  <a:tr h="750951">
                    <a:tc>
                      <a:txBody>
                        <a:bodyPr/>
                        <a:lstStyle/>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a:p>
                      </a:txBody>
                      <a:tcPr/>
                    </a:tc>
                    <a:tc>
                      <a:txBody>
                        <a:bodyPr/>
                        <a:lstStyle/>
                        <a:p>
                          <a:pPr algn="ctr"/>
                          <a:endParaRPr lang="en-GB" sz="3200" i="1" dirty="0" smtClean="0">
                            <a:latin typeface="Cambria Math" panose="02040503050406030204" pitchFamily="18" charset="0"/>
                          </a:endParaRPr>
                        </a:p>
                        <a:p>
                          <a:pPr algn="ctr"/>
                          <a:endParaRPr lang="en-GB" sz="320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groupChr>
                                  <m:groupChrPr>
                                    <m:chr m:val="→"/>
                                    <m:vertJc m:val="bot"/>
                                    <m:ctrlPr>
                                      <a:rPr lang="en-GB" sz="3200" i="1" dirty="0" smtClean="0">
                                        <a:latin typeface="Cambria Math" panose="02040503050406030204" pitchFamily="18" charset="0"/>
                                      </a:rPr>
                                    </m:ctrlPr>
                                  </m:groupChrPr>
                                  <m:e>
                                    <m:r>
                                      <m:rPr>
                                        <m:brk m:alnAt="2"/>
                                      </m:rPr>
                                      <a:rPr lang="en-GB" sz="3200" b="0" i="1" dirty="0" smtClean="0">
                                        <a:latin typeface="Cambria Math" panose="02040503050406030204" pitchFamily="18" charset="0"/>
                                      </a:rPr>
                                      <m:t> </m:t>
                                    </m:r>
                                    <m:r>
                                      <a:rPr lang="en-GB" sz="3200" b="0" i="1" dirty="0" smtClean="0">
                                        <a:latin typeface="Cambria Math" panose="02040503050406030204" pitchFamily="18" charset="0"/>
                                      </a:rPr>
                                      <m:t>      </m:t>
                                    </m:r>
                                    <m:r>
                                      <a:rPr lang="en-GB" sz="3200" b="0" i="1" dirty="0" smtClean="0">
                                        <a:latin typeface="Cambria Math" panose="02040503050406030204" pitchFamily="18" charset="0"/>
                                      </a:rPr>
                                      <m:t>𝑓</m:t>
                                    </m:r>
                                    <m:r>
                                      <a:rPr lang="en-GB" sz="3200" b="0" i="1" dirty="0" smtClean="0">
                                        <a:latin typeface="Cambria Math" panose="02040503050406030204" pitchFamily="18" charset="0"/>
                                      </a:rPr>
                                      <m:t>        </m:t>
                                    </m:r>
                                  </m:e>
                                </m:groupChr>
                              </m:oMath>
                            </m:oMathPara>
                          </a14:m>
                          <a:endParaRPr lang="en-GB"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3200" dirty="0" smtClean="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696551983"/>
                  </p:ext>
                </p:extLst>
              </p:nvPr>
            </p:nvGraphicFramePr>
            <p:xfrm>
              <a:off x="1765300" y="1015999"/>
              <a:ext cx="7924800" cy="4411091"/>
            </p:xfrm>
            <a:graphic>
              <a:graphicData uri="http://schemas.openxmlformats.org/drawingml/2006/table">
                <a:tbl>
                  <a:tblPr firstRow="1" bandRow="1">
                    <a:tableStyleId>{2D5ABB26-0587-4C30-8999-92F81FD0307C}</a:tableStyleId>
                  </a:tblPr>
                  <a:tblGrid>
                    <a:gridCol w="3162300"/>
                    <a:gridCol w="2133600"/>
                    <a:gridCol w="2628900"/>
                  </a:tblGrid>
                  <a:tr h="814451">
                    <a:tc>
                      <a:txBody>
                        <a:bodyPr/>
                        <a:lstStyle/>
                        <a:p>
                          <a:pPr algn="ctr"/>
                          <a:r>
                            <a:rPr lang="en-GB" sz="3200" dirty="0" smtClean="0"/>
                            <a:t>SDE for X</a:t>
                          </a:r>
                          <a:endParaRPr lang="en-GB" sz="3200" dirty="0"/>
                        </a:p>
                      </a:txBody>
                      <a:tcPr/>
                    </a:tc>
                    <a:tc>
                      <a:txBody>
                        <a:bodyPr/>
                        <a:lstStyle/>
                        <a:p>
                          <a:endParaRPr lang="en-US"/>
                        </a:p>
                      </a:txBody>
                      <a:tcPr>
                        <a:blipFill rotWithShape="0">
                          <a:blip r:embed="rId2"/>
                          <a:stretch>
                            <a:fillRect l="-148286" t="-8955" r="-123429" b="-441045"/>
                          </a:stretch>
                        </a:blipFill>
                      </a:tcPr>
                    </a:tc>
                    <a:tc>
                      <a:txBody>
                        <a:bodyPr/>
                        <a:lstStyle/>
                        <a:p>
                          <a:pPr algn="ctr"/>
                          <a:r>
                            <a:rPr lang="en-GB" sz="3200" dirty="0" smtClean="0"/>
                            <a:t>SDE for f(X)</a:t>
                          </a:r>
                          <a:endParaRPr lang="en-GB" sz="3200" dirty="0"/>
                        </a:p>
                      </a:txBody>
                      <a:tcPr/>
                    </a:tc>
                  </a:tr>
                  <a:tr h="579120">
                    <a:tc>
                      <a:txBody>
                        <a:bodyPr/>
                        <a:lstStyle/>
                        <a:p>
                          <a:endParaRPr lang="en-US"/>
                        </a:p>
                      </a:txBody>
                      <a:tcPr>
                        <a:blipFill rotWithShape="0">
                          <a:blip r:embed="rId2"/>
                          <a:stretch>
                            <a:fillRect t="-153684" r="-150674" b="-522105"/>
                          </a:stretch>
                        </a:blipFill>
                      </a:tcPr>
                    </a:tc>
                    <a:tc>
                      <a:txBody>
                        <a:bodyPr/>
                        <a:lstStyle/>
                        <a:p>
                          <a:pPr algn="ctr"/>
                          <a:endParaRPr lang="en-GB" sz="3200" dirty="0"/>
                        </a:p>
                      </a:txBody>
                      <a:tcPr/>
                    </a:tc>
                    <a:tc>
                      <a:txBody>
                        <a:bodyPr/>
                        <a:lstStyle/>
                        <a:p>
                          <a:endParaRPr lang="en-US"/>
                        </a:p>
                      </a:txBody>
                      <a:tcPr>
                        <a:blipFill rotWithShape="0">
                          <a:blip r:embed="rId2"/>
                          <a:stretch>
                            <a:fillRect l="-201157" t="-153684" b="-522105"/>
                          </a:stretch>
                        </a:blipFill>
                      </a:tcPr>
                    </a:tc>
                  </a:tr>
                  <a:tr h="3017520">
                    <a:tc>
                      <a:txBody>
                        <a:bodyPr/>
                        <a:lstStyle/>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a:p>
                      </a:txBody>
                      <a:tcPr/>
                    </a:tc>
                    <a:tc>
                      <a:txBody>
                        <a:bodyPr/>
                        <a:lstStyle/>
                        <a:p>
                          <a:endParaRPr lang="en-US"/>
                        </a:p>
                      </a:txBody>
                      <a:tcPr>
                        <a:blipFill rotWithShape="0">
                          <a:blip r:embed="rId2"/>
                          <a:stretch>
                            <a:fillRect l="-148286" t="-48589" r="-12342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3200" dirty="0" smtClean="0"/>
                        </a:p>
                      </a:txBody>
                      <a:tcPr/>
                    </a:tc>
                  </a:tr>
                </a:tbl>
              </a:graphicData>
            </a:graphic>
          </p:graphicFrame>
        </mc:Fallback>
      </mc:AlternateContent>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2374900"/>
            <a:ext cx="3568699" cy="356869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375" y="2976657"/>
            <a:ext cx="3368625" cy="1451673"/>
          </a:xfrm>
          <a:prstGeom prst="rect">
            <a:avLst/>
          </a:prstGeom>
        </p:spPr>
      </p:pic>
    </p:spTree>
    <p:extLst>
      <p:ext uri="{BB962C8B-B14F-4D97-AF65-F5344CB8AC3E}">
        <p14:creationId xmlns:p14="http://schemas.microsoft.com/office/powerpoint/2010/main" val="579943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63"/>
            <a:ext cx="10515600" cy="1325563"/>
          </a:xfrm>
        </p:spPr>
        <p:txBody>
          <a:bodyPr/>
          <a:lstStyle/>
          <a:p>
            <a:r>
              <a:rPr lang="en-GB" dirty="0" smtClean="0"/>
              <a:t>Solving an SDE – Geometric Brownian motion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21724" y="1825625"/>
                <a:ext cx="10515600" cy="4351338"/>
              </a:xfrm>
            </p:spPr>
            <p:txBody>
              <a:bodyPr>
                <a:normAutofit fontScale="92500"/>
              </a:bodyPr>
              <a:lstStyle/>
              <a:p>
                <a:pPr marL="0" indent="0">
                  <a:buNone/>
                </a:pPr>
                <a:r>
                  <a:rPr lang="en-GB" dirty="0" smtClean="0"/>
                  <a:t>Equivalently</a:t>
                </a:r>
                <a:r>
                  <a:rPr lang="en-GB" dirty="0" smtClean="0"/>
                  <a:t>:</a:t>
                </a:r>
              </a:p>
              <a:p>
                <a:pPr marL="0" indent="0">
                  <a:buNone/>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d</m:t>
                      </m:r>
                      <m:r>
                        <a:rPr lang="en-GB" b="0" i="1" smtClean="0">
                          <a:latin typeface="Cambria Math" panose="02040503050406030204" pitchFamily="18" charset="0"/>
                        </a:rPr>
                        <m:t>𝑆</m:t>
                      </m:r>
                      <m:r>
                        <a:rPr lang="en-GB" i="1">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rPr>
                        <m:t> </m:t>
                      </m:r>
                      <m:r>
                        <a:rPr lang="en-GB" i="1">
                          <a:latin typeface="Cambria Math" panose="02040503050406030204" pitchFamily="18" charset="0"/>
                        </a:rPr>
                        <m:t>𝑑𝑡</m:t>
                      </m:r>
                      <m:r>
                        <a:rPr lang="en-GB" b="0" i="1" smtClean="0">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𝜎</m:t>
                      </m:r>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oMath>
                  </m:oMathPara>
                </a14:m>
                <a:endParaRPr lang="en-GB" b="0" dirty="0" smtClean="0"/>
              </a:p>
              <a:p>
                <a:pPr marL="0" indent="0">
                  <a:buNone/>
                </a:pPr>
                <a:r>
                  <a:rPr lang="en-GB" dirty="0" smtClean="0"/>
                  <a:t>Make the transformation z=log(S) and apply Ito’s lemma:</a:t>
                </a:r>
                <a:endParaRPr lang="en-GB" dirty="0" smtClean="0"/>
              </a:p>
              <a:p>
                <a:pPr marL="0" indent="0">
                  <a:buNone/>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d</m:t>
                      </m:r>
                      <m:r>
                        <a:rPr lang="en-GB" b="0" i="1" smtClean="0">
                          <a:latin typeface="Cambria Math" panose="02040503050406030204" pitchFamily="18" charset="0"/>
                        </a:rPr>
                        <m:t>𝑧</m:t>
                      </m:r>
                      <m:r>
                        <a:rPr lang="en-GB" i="1">
                          <a:latin typeface="Cambria Math" panose="02040503050406030204" pitchFamily="18" charset="0"/>
                        </a:rPr>
                        <m:t>=</m:t>
                      </m:r>
                      <m:d>
                        <m:dPr>
                          <m:ctrlPr>
                            <a:rPr lang="en-GB" b="0" i="1" smtClean="0">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e>
                      </m:d>
                      <m:r>
                        <a:rPr lang="en-GB" i="1">
                          <a:latin typeface="Cambria Math" panose="02040503050406030204" pitchFamily="18" charset="0"/>
                        </a:rPr>
                        <m:t>𝑑𝑡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𝜎</m:t>
                      </m:r>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e>
                      </m:d>
                      <m:r>
                        <a:rPr lang="en-GB" b="0" i="1" smtClean="0">
                          <a:latin typeface="Cambria Math" panose="02040503050406030204" pitchFamily="18" charset="0"/>
                          <a:ea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𝜎</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oMath>
                  </m:oMathPara>
                </a14:m>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r>
                        <a:rPr lang="en-GB" i="1">
                          <a:latin typeface="Cambria Math" panose="02040503050406030204" pitchFamily="18" charset="0"/>
                        </a:rPr>
                        <m:t>=</m:t>
                      </m:r>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exp</m:t>
                          </m:r>
                          <m:d>
                            <m:dPr>
                              <m:ctrlPr>
                                <a:rPr lang="en-GB" b="0" i="1" smtClean="0">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ea typeface="Cambria Math" panose="02040503050406030204" pitchFamily="18" charset="0"/>
                                        </a:rPr>
                                        <m:t>2</m:t>
                                      </m:r>
                                    </m:sup>
                                  </m:sSup>
                                </m:e>
                              </m:d>
                              <m:r>
                                <a:rPr lang="en-GB" b="0" i="1" smtClean="0">
                                  <a:latin typeface="Cambria Math" panose="02040503050406030204" pitchFamily="18" charset="0"/>
                                  <a:ea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𝜎</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𝑡</m:t>
                                  </m:r>
                                </m:sub>
                              </m:sSub>
                            </m:e>
                          </m:d>
                        </m:fName>
                        <m:e/>
                      </m:func>
                    </m:oMath>
                  </m:oMathPara>
                </a14:m>
                <a:endParaRPr lang="en-GB" dirty="0"/>
              </a:p>
              <a:p>
                <a:pPr marL="0" indent="0">
                  <a:buNone/>
                </a:pPr>
                <a:r>
                  <a:rPr lang="en-GB" dirty="0" smtClean="0"/>
                  <a:t>Very few SDE’s can be solved explicitly.</a:t>
                </a:r>
                <a:endParaRPr lang="en-GB" dirty="0" smtClean="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1724" y="1825625"/>
                <a:ext cx="10515600" cy="4351338"/>
              </a:xfrm>
              <a:blipFill rotWithShape="0">
                <a:blip r:embed="rId2"/>
                <a:stretch>
                  <a:fillRect l="-1043" t="-2101" b="-2381"/>
                </a:stretch>
              </a:blipFill>
            </p:spPr>
            <p:txBody>
              <a:bodyPr/>
              <a:lstStyle/>
              <a:p>
                <a:r>
                  <a:rPr lang="en-GB">
                    <a:noFill/>
                  </a:rPr>
                  <a:t> </a:t>
                </a:r>
              </a:p>
            </p:txBody>
          </p:sp>
        </mc:Fallback>
      </mc:AlternateContent>
    </p:spTree>
    <p:extLst>
      <p:ext uri="{BB962C8B-B14F-4D97-AF65-F5344CB8AC3E}">
        <p14:creationId xmlns:p14="http://schemas.microsoft.com/office/powerpoint/2010/main" val="1689780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a:t>
            </a:r>
            <a:endParaRPr lang="en-GB" dirty="0"/>
          </a:p>
        </p:txBody>
      </p:sp>
      <p:sp>
        <p:nvSpPr>
          <p:cNvPr id="3" name="Content Placeholder 2"/>
          <p:cNvSpPr>
            <a:spLocks noGrp="1"/>
          </p:cNvSpPr>
          <p:nvPr>
            <p:ph idx="1"/>
          </p:nvPr>
        </p:nvSpPr>
        <p:spPr/>
        <p:txBody>
          <a:bodyPr/>
          <a:lstStyle/>
          <a:p>
            <a:r>
              <a:rPr lang="en-GB" dirty="0" smtClean="0"/>
              <a:t>How to draw stochastic differential equations </a:t>
            </a:r>
            <a:r>
              <a:rPr lang="en-GB" dirty="0">
                <a:solidFill>
                  <a:srgbClr val="FF0000"/>
                </a:solidFill>
              </a:rPr>
              <a:t>✔</a:t>
            </a:r>
            <a:endParaRPr lang="en-GB" dirty="0" smtClean="0">
              <a:solidFill>
                <a:srgbClr val="FF0000"/>
              </a:solidFill>
            </a:endParaRPr>
          </a:p>
          <a:p>
            <a:r>
              <a:rPr lang="en-GB" dirty="0" smtClean="0"/>
              <a:t>How to understand the key ideas of stochastic processes geometrically. </a:t>
            </a:r>
          </a:p>
          <a:p>
            <a:r>
              <a:rPr lang="en-GB" dirty="0" smtClean="0"/>
              <a:t>Plan</a:t>
            </a:r>
          </a:p>
          <a:p>
            <a:pPr lvl="1"/>
            <a:r>
              <a:rPr lang="en-GB" dirty="0" smtClean="0"/>
              <a:t>What are stochastic SDEs? </a:t>
            </a:r>
            <a:r>
              <a:rPr lang="en-GB" dirty="0">
                <a:solidFill>
                  <a:srgbClr val="FF0000"/>
                </a:solidFill>
              </a:rPr>
              <a:t>✔</a:t>
            </a:r>
            <a:endParaRPr lang="en-GB" dirty="0" smtClean="0">
              <a:solidFill>
                <a:srgbClr val="FF0000"/>
              </a:solidFill>
            </a:endParaRPr>
          </a:p>
          <a:p>
            <a:pPr lvl="1"/>
            <a:r>
              <a:rPr lang="en-GB" dirty="0" smtClean="0"/>
              <a:t>Brownian Motion </a:t>
            </a:r>
            <a:r>
              <a:rPr lang="en-GB" dirty="0">
                <a:solidFill>
                  <a:srgbClr val="FF0000"/>
                </a:solidFill>
              </a:rPr>
              <a:t>✔</a:t>
            </a:r>
            <a:endParaRPr lang="en-GB" dirty="0" smtClean="0">
              <a:solidFill>
                <a:srgbClr val="FF0000"/>
              </a:solidFill>
            </a:endParaRPr>
          </a:p>
          <a:p>
            <a:pPr lvl="1"/>
            <a:r>
              <a:rPr lang="en-GB" dirty="0" smtClean="0"/>
              <a:t>Stochastic SDEs and Ito’s Lemma </a:t>
            </a:r>
            <a:r>
              <a:rPr lang="en-GB" dirty="0">
                <a:solidFill>
                  <a:srgbClr val="FF0000"/>
                </a:solidFill>
              </a:rPr>
              <a:t>✔</a:t>
            </a:r>
            <a:endParaRPr lang="en-GB" dirty="0" smtClean="0">
              <a:solidFill>
                <a:srgbClr val="FF0000"/>
              </a:solidFill>
            </a:endParaRPr>
          </a:p>
          <a:p>
            <a:pPr lvl="1"/>
            <a:r>
              <a:rPr lang="en-GB" dirty="0" smtClean="0"/>
              <a:t>The heat equation</a:t>
            </a:r>
          </a:p>
          <a:p>
            <a:pPr marL="0" indent="0">
              <a:buNone/>
            </a:pPr>
            <a:endParaRPr lang="en-GB" dirty="0"/>
          </a:p>
        </p:txBody>
      </p:sp>
    </p:spTree>
    <p:extLst>
      <p:ext uri="{BB962C8B-B14F-4D97-AF65-F5344CB8AC3E}">
        <p14:creationId xmlns:p14="http://schemas.microsoft.com/office/powerpoint/2010/main" val="1768719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SDEs on manifolds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Definition: A (1-d) SDE on a manifold is a choice of 2 jet of a path at each point of the manifold</a:t>
                </a: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𝑹</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𝑀</m:t>
                      </m:r>
                    </m:oMath>
                  </m:oMathPara>
                </a14:m>
                <a:endParaRPr lang="en-GB" dirty="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𝑥</m:t>
                      </m:r>
                    </m:oMath>
                  </m:oMathPara>
                </a14:m>
                <a:endParaRPr lang="en-GB" dirty="0"/>
              </a:p>
              <a:p>
                <a:r>
                  <a:rPr lang="en-GB" dirty="0"/>
                  <a:t>Definition: </a:t>
                </a:r>
                <a:r>
                  <a:rPr lang="en-GB" dirty="0" smtClean="0"/>
                  <a:t>An (k-d</a:t>
                </a:r>
                <a:r>
                  <a:rPr lang="en-GB" dirty="0"/>
                  <a:t>) SDE on a manifold is a choice of 2 jet </a:t>
                </a:r>
                <a:r>
                  <a:rPr lang="en-GB" dirty="0" smtClean="0"/>
                  <a:t>at each </a:t>
                </a:r>
                <a:r>
                  <a:rPr lang="en-GB" dirty="0"/>
                  <a:t>point of the manifold</a:t>
                </a:r>
              </a:p>
              <a:p>
                <a:pPr marL="457200" lvl="1"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r>
                        <a:rPr lang="en-GB" i="1">
                          <a:latin typeface="Cambria Math" panose="02040503050406030204" pitchFamily="18" charset="0"/>
                          <a:ea typeface="Cambria Math" panose="02040503050406030204" pitchFamily="18" charset="0"/>
                        </a:rPr>
                        <m:t>:</m:t>
                      </m:r>
                      <m:sSup>
                        <m:sSupPr>
                          <m:ctrlPr>
                            <a:rPr lang="en-GB" i="1" smtClean="0">
                              <a:latin typeface="Cambria Math" panose="02040503050406030204" pitchFamily="18" charset="0"/>
                              <a:ea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𝑹</m:t>
                          </m:r>
                        </m:e>
                        <m:sup>
                          <m:r>
                            <a:rPr lang="en-GB" b="0" i="1" smtClean="0">
                              <a:latin typeface="Cambria Math" panose="02040503050406030204" pitchFamily="18" charset="0"/>
                              <a:ea typeface="Cambria Math" panose="02040503050406030204" pitchFamily="18" charset="0"/>
                            </a:rPr>
                            <m:t>𝑘</m:t>
                          </m:r>
                        </m:sup>
                      </m:sSup>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𝑀</m:t>
                      </m:r>
                    </m:oMath>
                  </m:oMathPara>
                </a14:m>
                <a:endParaRPr lang="en-GB" dirty="0">
                  <a:ea typeface="Cambria Math" panose="02040503050406030204" pitchFamily="18" charset="0"/>
                </a:endParaRPr>
              </a:p>
              <a:p>
                <a:pPr marL="457200" lvl="1" indent="0">
                  <a:buNone/>
                </a:pPr>
                <a:endParaRPr lang="en-GB" i="1" dirty="0" smtClean="0">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𝑥</m:t>
                      </m:r>
                    </m:oMath>
                  </m:oMathPara>
                </a14:m>
                <a:endParaRPr lang="en-GB" dirty="0"/>
              </a:p>
              <a:p>
                <a:r>
                  <a:rPr lang="en-GB" dirty="0" smtClean="0"/>
                  <a:t>Interpreted by</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rPr>
                            <m:t>𝑡</m:t>
                          </m:r>
                        </m:sub>
                      </m:sSub>
                      <m:r>
                        <a:rPr lang="en-GB" b="0" i="1" smtClean="0">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r>
                        <a:rPr lang="en-GB" b="0" i="0"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𝛿</m:t>
                      </m:r>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up>
                          <m:r>
                            <a:rPr lang="en-GB" b="0" i="1" smtClean="0">
                              <a:latin typeface="Cambria Math" panose="02040503050406030204" pitchFamily="18" charset="0"/>
                              <a:ea typeface="Cambria Math" panose="02040503050406030204" pitchFamily="18" charset="0"/>
                            </a:rPr>
                            <m:t>1</m:t>
                          </m:r>
                        </m:sup>
                      </m:sSubSup>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𝛿</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𝑊</m:t>
                          </m:r>
                        </m:e>
                        <m:sub>
                          <m:r>
                            <a:rPr lang="en-GB" i="1">
                              <a:latin typeface="Cambria Math" panose="02040503050406030204" pitchFamily="18" charset="0"/>
                              <a:ea typeface="Cambria Math" panose="02040503050406030204" pitchFamily="18" charset="0"/>
                            </a:rPr>
                            <m:t>𝑡</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𝛿</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𝑊</m:t>
                          </m:r>
                        </m:e>
                        <m:sub>
                          <m:r>
                            <a:rPr lang="en-GB" i="1">
                              <a:latin typeface="Cambria Math" panose="02040503050406030204" pitchFamily="18" charset="0"/>
                              <a:ea typeface="Cambria Math" panose="02040503050406030204" pitchFamily="18" charset="0"/>
                            </a:rPr>
                            <m:t>𝑡</m:t>
                          </m:r>
                        </m:sub>
                        <m:sup>
                          <m:r>
                            <a:rPr lang="en-GB" b="0" i="1" smtClean="0">
                              <a:latin typeface="Cambria Math" panose="02040503050406030204" pitchFamily="18" charset="0"/>
                              <a:ea typeface="Cambria Math" panose="02040503050406030204" pitchFamily="18" charset="0"/>
                            </a:rPr>
                            <m:t>𝑘</m:t>
                          </m:r>
                        </m:sup>
                      </m:sSubSup>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r="-1797"/>
                </a:stretch>
              </a:blipFill>
            </p:spPr>
            <p:txBody>
              <a:bodyPr/>
              <a:lstStyle/>
              <a:p>
                <a:r>
                  <a:rPr lang="en-GB">
                    <a:noFill/>
                  </a:rPr>
                  <a:t> </a:t>
                </a:r>
              </a:p>
            </p:txBody>
          </p:sp>
        </mc:Fallback>
      </mc:AlternateContent>
    </p:spTree>
    <p:extLst>
      <p:ext uri="{BB962C8B-B14F-4D97-AF65-F5344CB8AC3E}">
        <p14:creationId xmlns:p14="http://schemas.microsoft.com/office/powerpoint/2010/main" val="1419763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A random walk in discrete time steps </a:t>
                </a:r>
                <a14:m>
                  <m:oMath xmlns:m="http://schemas.openxmlformats.org/officeDocument/2006/math">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e>
                      </m:ra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𝑡</m:t>
                          </m:r>
                        </m:sub>
                      </m:sSub>
                    </m:oMath>
                  </m:oMathPara>
                </a14:m>
                <a:endParaRPr lang="en-GB"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0</m:t>
                          </m:r>
                        </m:sub>
                      </m:sSub>
                      <m:r>
                        <a:rPr lang="en-GB" b="0" i="1" smtClean="0">
                          <a:latin typeface="Cambria Math" panose="02040503050406030204" pitchFamily="18" charset="0"/>
                          <a:ea typeface="Cambria Math" panose="02040503050406030204" pitchFamily="18" charset="0"/>
                        </a:rPr>
                        <m:t>=0</m:t>
                      </m:r>
                    </m:oMath>
                  </m:oMathPara>
                </a14:m>
                <a:endParaRPr lang="en-GB" b="0" dirty="0" smtClean="0">
                  <a:ea typeface="Cambria Math" panose="02040503050406030204" pitchFamily="18" charset="0"/>
                </a:endParaRPr>
              </a:p>
              <a:p>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𝑡</m:t>
                        </m:r>
                      </m:sub>
                    </m:sSub>
                  </m:oMath>
                </a14:m>
                <a:r>
                  <a:rPr lang="en-GB" dirty="0" smtClean="0"/>
                  <a:t> are independently normally distributed with mean 0 and </a:t>
                </a:r>
                <a:r>
                  <a:rPr lang="en-GB" dirty="0" err="1" smtClean="0"/>
                  <a:t>s.d.</a:t>
                </a:r>
                <a:r>
                  <a:rPr lang="en-GB" dirty="0" smtClean="0"/>
                  <a:t> 1</a:t>
                </a:r>
              </a:p>
              <a:p>
                <a:r>
                  <a:rPr lang="en-GB" dirty="0" smtClean="0"/>
                  <a:t>The term </a:t>
                </a:r>
                <a14:m>
                  <m:oMath xmlns:m="http://schemas.openxmlformats.org/officeDocument/2006/math">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e>
                    </m:rad>
                  </m:oMath>
                </a14:m>
                <a:r>
                  <a:rPr lang="en-GB" dirty="0" smtClean="0"/>
                  <a:t> arises from the formula for the variance of the sum of independent random variables.</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Var</m:t>
                          </m:r>
                          <m:r>
                            <a:rPr lang="en-GB" b="0" i="1" smtClean="0">
                              <a:latin typeface="Cambria Math" panose="02040503050406030204" pitchFamily="18" charset="0"/>
                            </a:rPr>
                            <m:t>(</m:t>
                          </m:r>
                          <m:r>
                            <a:rPr lang="en-GB" b="0" i="1" smtClean="0">
                              <a:latin typeface="Cambria Math" panose="02040503050406030204" pitchFamily="18" charset="0"/>
                            </a:rPr>
                            <m:t>𝑊</m:t>
                          </m:r>
                        </m:e>
                        <m:sub>
                          <m:r>
                            <a:rPr lang="en-GB" b="0" i="1" smtClean="0">
                              <a:latin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Var</m:t>
                      </m:r>
                      <m:d>
                        <m:dPr>
                          <m:ctrlPr>
                            <a:rPr lang="en-GB" b="0" i="1" smtClean="0">
                              <a:latin typeface="Cambria Math" panose="02040503050406030204" pitchFamily="18" charset="0"/>
                              <a:ea typeface="Cambria Math" panose="02040503050406030204" pitchFamily="18" charset="0"/>
                            </a:rPr>
                          </m:ctrlPr>
                        </m:dPr>
                        <m:e>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e>
                          </m:rad>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𝑡</m:t>
                              </m:r>
                            </m:sub>
                          </m:sSub>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oMath>
                  </m:oMathPara>
                </a14:m>
                <a:endParaRPr lang="en-GB" dirty="0" smtClean="0"/>
              </a:p>
              <a:p>
                <a:r>
                  <a:rPr lang="en-GB" dirty="0" smtClean="0"/>
                  <a:t>This guarantees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1</m:t>
                        </m:r>
                      </m:sub>
                    </m:sSub>
                  </m:oMath>
                </a14:m>
                <a:r>
                  <a:rPr lang="en-GB" dirty="0" smtClean="0"/>
                  <a:t> has </a:t>
                </a:r>
                <a:r>
                  <a:rPr lang="en-GB" dirty="0" err="1" smtClean="0"/>
                  <a:t>s.d.</a:t>
                </a:r>
                <a:r>
                  <a:rPr lang="en-GB" dirty="0" smtClean="0"/>
                  <a:t> 1 independent of the choice of </a:t>
                </a:r>
                <a14:m>
                  <m:oMath xmlns:m="http://schemas.openxmlformats.org/officeDocument/2006/math">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1213029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(Probability) Densities on manifolds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1-d representation of GL(n):</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𝜌</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𝑔</m:t>
                          </m:r>
                        </m:e>
                      </m:d>
                      <m:r>
                        <a:rPr lang="en-GB" b="0" i="1" smtClean="0">
                          <a:latin typeface="Cambria Math" panose="02040503050406030204" pitchFamily="18" charset="0"/>
                          <a:ea typeface="Cambria Math" panose="02040503050406030204" pitchFamily="18" charset="0"/>
                        </a:rPr>
                        <m:t>𝑣</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det</m:t>
                              </m:r>
                            </m:fName>
                            <m:e>
                              <m:r>
                                <a:rPr lang="en-GB" b="0" i="1" smtClean="0">
                                  <a:latin typeface="Cambria Math" panose="02040503050406030204" pitchFamily="18" charset="0"/>
                                  <a:ea typeface="Cambria Math" panose="02040503050406030204" pitchFamily="18" charset="0"/>
                                </a:rPr>
                                <m:t>𝑔</m:t>
                              </m:r>
                            </m:e>
                          </m:func>
                        </m:e>
                      </m:d>
                      <m:r>
                        <a:rPr lang="en-GB" b="0" i="1" smtClean="0">
                          <a:latin typeface="Cambria Math" panose="02040503050406030204" pitchFamily="18" charset="0"/>
                          <a:ea typeface="Cambria Math" panose="02040503050406030204" pitchFamily="18" charset="0"/>
                        </a:rPr>
                        <m:t>𝑣</m:t>
                      </m:r>
                    </m:oMath>
                  </m:oMathPara>
                </a14:m>
                <a:endParaRPr lang="en-GB" dirty="0" smtClean="0"/>
              </a:p>
              <a:p>
                <a:r>
                  <a:rPr lang="en-GB" dirty="0" smtClean="0"/>
                  <a:t>Associated bundle is the bundle of densities: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ea typeface="Cambria Math" panose="02040503050406030204" pitchFamily="18" charset="0"/>
                            </a:rPr>
                          </m:ctrlPr>
                        </m:dPr>
                        <m:e>
                          <m:sSup>
                            <m:sSupPr>
                              <m:ctrlPr>
                                <a:rPr lang="el-GR" b="0" i="1" smtClean="0">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Λ</m:t>
                              </m:r>
                            </m:e>
                            <m:sup>
                              <m:r>
                                <a:rPr lang="en-GB" b="0" i="1" smtClean="0">
                                  <a:latin typeface="Cambria Math" panose="02040503050406030204" pitchFamily="18" charset="0"/>
                                  <a:ea typeface="Cambria Math" panose="02040503050406030204" pitchFamily="18" charset="0"/>
                                </a:rPr>
                                <m:t>𝑛</m:t>
                              </m:r>
                            </m:sup>
                          </m:sSup>
                        </m:e>
                      </m:d>
                    </m:oMath>
                  </m:oMathPara>
                </a14:m>
                <a:endParaRPr lang="en-GB" b="0" dirty="0" smtClean="0">
                  <a:ea typeface="Cambria Math" panose="02040503050406030204" pitchFamily="18" charset="0"/>
                </a:endParaRPr>
              </a:p>
              <a:p>
                <a:r>
                  <a:rPr lang="en-GB" dirty="0" smtClean="0"/>
                  <a:t>Given a smooth function f and a density p the integral:</a:t>
                </a:r>
              </a:p>
              <a:p>
                <a:pPr marL="0" indent="0">
                  <a:buNone/>
                </a:pPr>
                <a14:m>
                  <m:oMathPara xmlns:m="http://schemas.openxmlformats.org/officeDocument/2006/math">
                    <m:oMathParaPr>
                      <m:jc m:val="centerGroup"/>
                    </m:oMathParaPr>
                    <m:oMath xmlns:m="http://schemas.openxmlformats.org/officeDocument/2006/math">
                      <m:nary>
                        <m:naryPr>
                          <m:limLoc m:val="undOvr"/>
                          <m:ctrlPr>
                            <a:rPr lang="en-GB" i="1" smtClean="0">
                              <a:latin typeface="Cambria Math" panose="02040503050406030204" pitchFamily="18" charset="0"/>
                            </a:rPr>
                          </m:ctrlPr>
                        </m:naryPr>
                        <m:sub>
                          <m:r>
                            <m:rPr>
                              <m:brk m:alnAt="24"/>
                            </m:rPr>
                            <a:rPr lang="en-GB" b="0" i="1" smtClean="0">
                              <a:latin typeface="Cambria Math" panose="02040503050406030204" pitchFamily="18" charset="0"/>
                            </a:rPr>
                            <m:t>𝑀</m:t>
                          </m:r>
                        </m:sub>
                        <m:sup/>
                        <m:e>
                          <m:r>
                            <a:rPr lang="en-GB" b="0" i="1" smtClean="0">
                              <a:latin typeface="Cambria Math" panose="02040503050406030204" pitchFamily="18" charset="0"/>
                            </a:rPr>
                            <m:t>𝑓𝑝</m:t>
                          </m:r>
                        </m:e>
                      </m:nary>
                    </m:oMath>
                  </m:oMathPara>
                </a14:m>
                <a:endParaRPr lang="en-GB" dirty="0" smtClean="0"/>
              </a:p>
              <a:p>
                <a:pPr marL="0" indent="0">
                  <a:buNone/>
                </a:pPr>
                <a:r>
                  <a:rPr lang="en-GB" dirty="0" smtClean="0"/>
                  <a:t>is well defined independently of any choice of charts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461052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dirty="0" smtClean="0"/>
                  <a:t>The density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m:t>
                        </m:r>
                        <m:r>
                          <a:rPr lang="en-GB" b="0" i="1" smtClean="0">
                            <a:latin typeface="Cambria Math" panose="02040503050406030204" pitchFamily="18" charset="0"/>
                          </a:rPr>
                          <m:t>𝑔</m:t>
                        </m:r>
                        <m:r>
                          <a:rPr lang="en-GB" b="0" i="1" smtClean="0">
                            <a:latin typeface="Cambria Math" panose="02040503050406030204" pitchFamily="18" charset="0"/>
                          </a:rPr>
                          <m:t>|</m:t>
                        </m:r>
                      </m:e>
                    </m:rad>
                  </m:oMath>
                </a14:m>
                <a:r>
                  <a:rPr lang="en-GB" dirty="0" smtClean="0"/>
                  <a:t> on the sphere</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b="-922"/>
                </a:stretch>
              </a:blipFill>
            </p:spPr>
            <p:txBody>
              <a:bodyPr/>
              <a:lstStyle/>
              <a:p>
                <a:r>
                  <a:rPr lang="en-GB">
                    <a:noFill/>
                  </a:rPr>
                  <a:t> </a:t>
                </a:r>
              </a:p>
            </p:txBody>
          </p:sp>
        </mc:Fallback>
      </mc:AlternateContent>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8482" y="1422400"/>
            <a:ext cx="4653818" cy="5041636"/>
          </a:xfrm>
        </p:spPr>
      </p:pic>
      <p:sp>
        <p:nvSpPr>
          <p:cNvPr id="5" name="Content Placeholder 4"/>
          <p:cNvSpPr>
            <a:spLocks noGrp="1"/>
          </p:cNvSpPr>
          <p:nvPr>
            <p:ph sz="half" idx="2"/>
          </p:nvPr>
        </p:nvSpPr>
        <p:spPr/>
        <p:txBody>
          <a:bodyPr/>
          <a:lstStyle/>
          <a:p>
            <a:r>
              <a:rPr lang="en-GB" dirty="0"/>
              <a:t>To integrate, just sum up the value of the function at each point</a:t>
            </a:r>
          </a:p>
          <a:p>
            <a:r>
              <a:rPr lang="en-GB" dirty="0"/>
              <a:t>Monte Carlo integration is a practical way of evaluating high dimensional </a:t>
            </a:r>
            <a:r>
              <a:rPr lang="en-GB" dirty="0" smtClean="0"/>
              <a:t>integrals</a:t>
            </a:r>
          </a:p>
          <a:p>
            <a:r>
              <a:rPr lang="en-GB" dirty="0" smtClean="0"/>
              <a:t>You can see some concentration of measure</a:t>
            </a:r>
            <a:endParaRPr lang="en-GB" dirty="0"/>
          </a:p>
          <a:p>
            <a:endParaRPr lang="en-GB" dirty="0"/>
          </a:p>
        </p:txBody>
      </p:sp>
    </p:spTree>
    <p:extLst>
      <p:ext uri="{BB962C8B-B14F-4D97-AF65-F5344CB8AC3E}">
        <p14:creationId xmlns:p14="http://schemas.microsoft.com/office/powerpoint/2010/main" val="154384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SDE for X</a:t>
                </a: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𝑹</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𝑀</m:t>
                      </m:r>
                    </m:oMath>
                  </m:oMathPara>
                </a14:m>
                <a:endParaRPr lang="en-GB" dirty="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𝑥</m:t>
                          </m:r>
                        </m:sub>
                      </m:sSub>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𝑥</m:t>
                      </m:r>
                    </m:oMath>
                  </m:oMathPara>
                </a14:m>
                <a:endParaRPr lang="en-GB" dirty="0" smtClean="0">
                  <a:ea typeface="Cambria Math" panose="02040503050406030204" pitchFamily="18" charset="0"/>
                </a:endParaRPr>
              </a:p>
              <a:p>
                <a:r>
                  <a:rPr lang="en-GB" dirty="0" smtClean="0"/>
                  <a:t>Function </a:t>
                </a:r>
                <a14:m>
                  <m:oMath xmlns:m="http://schemas.openxmlformats.org/officeDocument/2006/math">
                    <m:r>
                      <a:rPr lang="en-GB" b="0" i="1" smtClean="0">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𝑀</m:t>
                    </m:r>
                    <m:r>
                      <a:rPr lang="en-GB" i="1">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𝑹</m:t>
                    </m:r>
                  </m:oMath>
                </a14:m>
                <a:endParaRPr lang="en-GB" b="1" dirty="0" smtClean="0">
                  <a:ea typeface="Cambria Math" panose="02040503050406030204" pitchFamily="18" charset="0"/>
                </a:endParaRPr>
              </a:p>
              <a:p>
                <a:r>
                  <a:rPr lang="en-GB" dirty="0" smtClean="0">
                    <a:ea typeface="Cambria Math" panose="02040503050406030204" pitchFamily="18" charset="0"/>
                  </a:rPr>
                  <a:t>By Ito’s Lemma at time 0</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𝑋</m:t>
                          </m:r>
                        </m:e>
                      </m:d>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r>
                            <a:rPr lang="en-GB" b="0" i="1" smtClean="0">
                              <a:latin typeface="Cambria Math" panose="02040503050406030204" pitchFamily="18" charset="0"/>
                              <a:ea typeface="Cambria Math" panose="02040503050406030204" pitchFamily="18" charset="0"/>
                            </a:rPr>
                            <m:t>)</m:t>
                          </m:r>
                        </m:e>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0</m:t>
                              </m:r>
                            </m:sub>
                          </m:sSub>
                        </m:sub>
                        <m:sup>
                          <m:r>
                            <a:rPr lang="en-GB" b="0" i="1" smtClean="0">
                              <a:latin typeface="Cambria Math" panose="02040503050406030204" pitchFamily="18" charset="0"/>
                              <a:ea typeface="Cambria Math" panose="02040503050406030204" pitchFamily="18" charset="0"/>
                            </a:rPr>
                            <m:t>′′</m:t>
                          </m:r>
                        </m:sup>
                      </m:sSubSup>
                      <m:r>
                        <a:rPr lang="en-GB" b="0" i="1" smtClean="0">
                          <a:latin typeface="Cambria Math" panose="02040503050406030204" pitchFamily="18" charset="0"/>
                          <a:ea typeface="Cambria Math" panose="02040503050406030204" pitchFamily="18" charset="0"/>
                        </a:rPr>
                        <m:t>(0) </m:t>
                      </m:r>
                      <m:r>
                        <a:rPr lang="en-GB" b="0"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 </m:t>
                      </m:r>
                      <m:sSubSup>
                        <m:sSubSupPr>
                          <m:ctrlPr>
                            <a:rPr lang="en-GB" i="1">
                              <a:latin typeface="Cambria Math" panose="02040503050406030204" pitchFamily="18" charset="0"/>
                              <a:ea typeface="Cambria Math" panose="02040503050406030204" pitchFamily="18" charset="0"/>
                            </a:rPr>
                          </m:ctrlPr>
                        </m:sSubSup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m:t>
                          </m:r>
                        </m:e>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sub>
                        <m:sup>
                          <m:r>
                            <a:rPr lang="en-GB" i="1">
                              <a:latin typeface="Cambria Math" panose="02040503050406030204" pitchFamily="18" charset="0"/>
                              <a:ea typeface="Cambria Math" panose="02040503050406030204" pitchFamily="18" charset="0"/>
                            </a:rPr>
                            <m:t>′</m:t>
                          </m:r>
                        </m:sup>
                      </m:sSubSup>
                      <m:r>
                        <a:rPr lang="en-GB" i="1">
                          <a:latin typeface="Cambria Math" panose="02040503050406030204" pitchFamily="18" charset="0"/>
                          <a:ea typeface="Cambria Math" panose="02040503050406030204" pitchFamily="18" charset="0"/>
                        </a:rPr>
                        <m:t>(0)</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𝑊</m:t>
                          </m:r>
                        </m:e>
                        <m:sub>
                          <m:r>
                            <a:rPr lang="en-GB" b="0" i="1" smtClean="0">
                              <a:latin typeface="Cambria Math" panose="02040503050406030204" pitchFamily="18" charset="0"/>
                              <a:ea typeface="Cambria Math" panose="02040503050406030204" pitchFamily="18" charset="0"/>
                            </a:rPr>
                            <m:t>𝑡</m:t>
                          </m:r>
                        </m:sub>
                      </m:sSub>
                    </m:oMath>
                  </m:oMathPara>
                </a14:m>
                <a:endParaRPr lang="en-GB" dirty="0" smtClean="0">
                  <a:ea typeface="Cambria Math" panose="02040503050406030204" pitchFamily="18" charset="0"/>
                </a:endParaRPr>
              </a:p>
              <a:p>
                <a:r>
                  <a:rPr lang="en-GB" dirty="0" smtClean="0">
                    <a:ea typeface="Cambria Math" panose="02040503050406030204" pitchFamily="18" charset="0"/>
                  </a:rPr>
                  <a:t>So given that X starts at </a:t>
                </a:r>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𝑥</m:t>
                        </m:r>
                      </m:e>
                      <m:sub>
                        <m:r>
                          <a:rPr lang="en-GB" b="0" i="1" smtClean="0">
                            <a:latin typeface="Cambria Math" panose="02040503050406030204" pitchFamily="18" charset="0"/>
                            <a:ea typeface="Cambria Math" panose="02040503050406030204" pitchFamily="18" charset="0"/>
                          </a:rPr>
                          <m:t>0</m:t>
                        </m:r>
                      </m:sub>
                    </m:sSub>
                  </m:oMath>
                </a14:m>
                <a:r>
                  <a:rPr lang="en-GB" dirty="0" smtClean="0">
                    <a:ea typeface="Cambria Math" panose="02040503050406030204" pitchFamily="18" charset="0"/>
                  </a:rPr>
                  <a:t> we have</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𝛿</m:t>
                      </m:r>
                      <m:r>
                        <a:rPr lang="en-GB" b="0" i="1" smtClean="0">
                          <a:latin typeface="Cambria Math" panose="02040503050406030204" pitchFamily="18" charset="0"/>
                          <a:ea typeface="Cambria Math" panose="02040503050406030204" pitchFamily="18" charset="0"/>
                        </a:rPr>
                        <m:t>𝐸</m:t>
                      </m:r>
                      <m:d>
                        <m:dPr>
                          <m:ctrlPr>
                            <a:rPr lang="en-GB" b="0" i="1" smtClean="0">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𝑓</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𝑋</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e>
                      </m:d>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bSup>
                        <m:sSubSupPr>
                          <m:ctrlPr>
                            <a:rPr lang="en-GB" i="1">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sub>
                        <m:sup>
                          <m:r>
                            <a:rPr lang="en-GB" i="1">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oMath>
                  </m:oMathPara>
                </a14:m>
                <a:endParaRPr lang="en-GB"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𝐿</m:t>
                          </m:r>
                        </m:e>
                        <m:sub>
                          <m:r>
                            <a:rPr lang="en-GB" i="1">
                              <a:latin typeface="Cambria Math" panose="02040503050406030204" pitchFamily="18" charset="0"/>
                              <a:ea typeface="Cambria Math" panose="02040503050406030204" pitchFamily="18" charset="0"/>
                            </a:rPr>
                            <m:t>𝛾</m:t>
                          </m:r>
                        </m:sub>
                      </m:sSub>
                      <m:r>
                        <a:rPr lang="en-GB" b="0" i="1" smtClean="0">
                          <a:latin typeface="Cambria Math" panose="02040503050406030204" pitchFamily="18" charset="0"/>
                          <a:ea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𝛿</m:t>
                      </m:r>
                      <m:r>
                        <a:rPr lang="en-GB" i="1">
                          <a:latin typeface="Cambria Math" panose="02040503050406030204" pitchFamily="18" charset="0"/>
                          <a:ea typeface="Cambria Math" panose="02040503050406030204" pitchFamily="18" charset="0"/>
                        </a:rPr>
                        <m:t>𝑡</m:t>
                      </m:r>
                    </m:oMath>
                  </m:oMathPara>
                </a14:m>
                <a:endParaRPr lang="en-GB"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3081" b="-1961"/>
                </a:stretch>
              </a:blipFill>
            </p:spPr>
            <p:txBody>
              <a:bodyPr/>
              <a:lstStyle/>
              <a:p>
                <a:r>
                  <a:rPr lang="en-GB">
                    <a:noFill/>
                  </a:rPr>
                  <a:t> </a:t>
                </a:r>
              </a:p>
            </p:txBody>
          </p:sp>
        </mc:Fallback>
      </mc:AlternateContent>
    </p:spTree>
    <p:extLst>
      <p:ext uri="{BB962C8B-B14F-4D97-AF65-F5344CB8AC3E}">
        <p14:creationId xmlns:p14="http://schemas.microsoft.com/office/powerpoint/2010/main" val="316181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Fokker-Planck equation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GB" dirty="0" smtClean="0"/>
                  <a:t>Integrating over the density at time t</a:t>
                </a:r>
                <a:endParaRPr lang="en-GB" dirty="0"/>
              </a:p>
              <a:p>
                <a:pPr marL="0" indent="0">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𝑑</m:t>
                          </m:r>
                        </m:num>
                        <m:den>
                          <m:r>
                            <a:rPr lang="en-GB" b="0" i="1" smtClean="0">
                              <a:latin typeface="Cambria Math" panose="02040503050406030204" pitchFamily="18" charset="0"/>
                              <a:ea typeface="Cambria Math" panose="02040503050406030204" pitchFamily="18" charset="0"/>
                            </a:rPr>
                            <m:t>𝑑𝑡</m:t>
                          </m:r>
                        </m:den>
                      </m:f>
                      <m:r>
                        <a:rPr lang="en-GB" b="0" i="1" smtClean="0">
                          <a:latin typeface="Cambria Math" panose="02040503050406030204" pitchFamily="18" charset="0"/>
                          <a:ea typeface="Cambria Math" panose="02040503050406030204" pitchFamily="18" charset="0"/>
                        </a:rPr>
                        <m:t>(</m:t>
                      </m:r>
                      <m:nary>
                        <m:naryPr>
                          <m:limLoc m:val="undOvr"/>
                          <m:subHide m:val="on"/>
                          <m:supHide m:val="on"/>
                          <m:ctrlPr>
                            <a:rPr lang="en-GB" i="1" smtClean="0">
                              <a:latin typeface="Cambria Math" panose="02040503050406030204" pitchFamily="18" charset="0"/>
                              <a:ea typeface="Cambria Math" panose="02040503050406030204" pitchFamily="18" charset="0"/>
                            </a:rPr>
                          </m:ctrlPr>
                        </m:naryPr>
                        <m:sub/>
                        <m:sup/>
                        <m:e>
                          <m:r>
                            <a:rPr lang="en-GB" b="0" i="1" smtClean="0">
                              <a:latin typeface="Cambria Math" panose="02040503050406030204" pitchFamily="18" charset="0"/>
                              <a:ea typeface="Cambria Math" panose="02040503050406030204" pitchFamily="18" charset="0"/>
                            </a:rPr>
                            <m:t>𝑓</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𝑝</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 ) </m:t>
                          </m:r>
                        </m:e>
                      </m:nary>
                      <m:r>
                        <a:rPr lang="en-GB" b="0" i="1" smtClean="0">
                          <a:latin typeface="Cambria Math" panose="02040503050406030204" pitchFamily="18" charset="0"/>
                          <a:ea typeface="Cambria Math" panose="02040503050406030204" pitchFamily="18" charset="0"/>
                        </a:rPr>
                        <m:t>=</m:t>
                      </m:r>
                      <m:nary>
                        <m:naryPr>
                          <m:limLoc m:val="undOvr"/>
                          <m:subHide m:val="on"/>
                          <m:supHide m:val="on"/>
                          <m:ctrlPr>
                            <a:rPr lang="en-GB" i="1" smtClean="0">
                              <a:latin typeface="Cambria Math" panose="02040503050406030204" pitchFamily="18" charset="0"/>
                              <a:ea typeface="Cambria Math" panose="02040503050406030204" pitchFamily="18" charset="0"/>
                            </a:rPr>
                          </m:ctrlPr>
                        </m:naryPr>
                        <m:sub/>
                        <m:sup/>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bSup>
                            <m:sSubSupPr>
                              <m:ctrlPr>
                                <a:rPr lang="en-GB" i="1">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sub>
                            <m:sup>
                              <m:r>
                                <a:rPr lang="en-GB" i="1">
                                  <a:latin typeface="Cambria Math" panose="02040503050406030204" pitchFamily="18" charset="0"/>
                                  <a:ea typeface="Cambria Math" panose="02040503050406030204" pitchFamily="18" charset="0"/>
                                </a:rPr>
                                <m:t>′′</m:t>
                              </m:r>
                            </m:sup>
                          </m:sSub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m:t>
                              </m:r>
                            </m:e>
                          </m:d>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𝑝</m:t>
                              </m:r>
                            </m:e>
                            <m:sub>
                              <m:r>
                                <a:rPr lang="en-GB" b="0" i="1" smtClean="0">
                                  <a:latin typeface="Cambria Math" panose="02040503050406030204" pitchFamily="18" charset="0"/>
                                  <a:ea typeface="Cambria Math" panose="02040503050406030204" pitchFamily="18" charset="0"/>
                                </a:rPr>
                                <m:t>𝑡</m:t>
                              </m:r>
                            </m:sub>
                          </m:sSub>
                        </m:e>
                      </m:nary>
                    </m:oMath>
                  </m:oMathPara>
                </a14:m>
                <a:endParaRPr lang="en-GB" dirty="0">
                  <a:ea typeface="Cambria Math" panose="02040503050406030204" pitchFamily="18" charset="0"/>
                </a:endParaRPr>
              </a:p>
              <a:p>
                <a:pPr marL="0" indent="0">
                  <a:buNone/>
                </a:pPr>
                <a:r>
                  <a:rPr lang="en-GB" dirty="0" smtClean="0"/>
                  <a:t>The drift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𝛾</m:t>
                    </m:r>
                  </m:oMath>
                </a14:m>
                <a:r>
                  <a:rPr lang="en-GB" dirty="0" smtClean="0"/>
                  <a:t> is normally denoted </a:t>
                </a:r>
                <a14:m>
                  <m:oMath xmlns:m="http://schemas.openxmlformats.org/officeDocument/2006/math">
                    <m:r>
                      <a:rPr lang="en-GB" b="0" i="1" smtClean="0">
                        <a:latin typeface="Cambria Math" panose="02040503050406030204" pitchFamily="18" charset="0"/>
                      </a:rPr>
                      <m:t>𝐿𝑓</m:t>
                    </m:r>
                  </m:oMath>
                </a14:m>
                <a:endParaRPr lang="en-GB" dirty="0" smtClean="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b="0" i="1" smtClean="0">
                          <a:latin typeface="Cambria Math" panose="02040503050406030204" pitchFamily="18" charset="0"/>
                        </a:rPr>
                        <m:t>𝑓</m:t>
                      </m:r>
                      <m:r>
                        <a:rPr lang="en-GB" b="0" i="1" smtClean="0">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sSubSup>
                        <m:sSubSupPr>
                          <m:ctrlPr>
                            <a:rPr lang="en-GB" i="1">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sub>
                        <m:sup>
                          <m:r>
                            <a:rPr lang="en-GB" i="1">
                              <a:latin typeface="Cambria Math" panose="02040503050406030204" pitchFamily="18" charset="0"/>
                              <a:ea typeface="Cambria Math" panose="02040503050406030204" pitchFamily="18" charset="0"/>
                            </a:rPr>
                            <m:t>′′</m:t>
                          </m:r>
                        </m:sup>
                      </m:sSubSup>
                    </m:oMath>
                  </m:oMathPara>
                </a14:m>
                <a:endParaRPr lang="en-GB" dirty="0" smtClean="0"/>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𝑑</m:t>
                          </m:r>
                        </m:num>
                        <m:den>
                          <m:r>
                            <a:rPr lang="en-GB" i="1">
                              <a:latin typeface="Cambria Math" panose="02040503050406030204" pitchFamily="18" charset="0"/>
                              <a:ea typeface="Cambria Math" panose="02040503050406030204" pitchFamily="18" charset="0"/>
                            </a:rPr>
                            <m:t>𝑑𝑡</m:t>
                          </m:r>
                        </m:den>
                      </m:f>
                      <m:r>
                        <a:rPr lang="en-GB" i="1">
                          <a:latin typeface="Cambria Math" panose="02040503050406030204" pitchFamily="18" charset="0"/>
                          <a:ea typeface="Cambria Math" panose="02040503050406030204" pitchFamily="18" charset="0"/>
                        </a:rPr>
                        <m:t>(</m:t>
                      </m:r>
                      <m:nary>
                        <m:naryPr>
                          <m:limLoc m:val="undOvr"/>
                          <m:subHide m:val="on"/>
                          <m:supHide m:val="on"/>
                          <m:ctrlPr>
                            <a:rPr lang="en-GB" i="1">
                              <a:latin typeface="Cambria Math" panose="02040503050406030204" pitchFamily="18" charset="0"/>
                              <a:ea typeface="Cambria Math" panose="02040503050406030204" pitchFamily="18" charset="0"/>
                            </a:rPr>
                          </m:ctrlPr>
                        </m:naryPr>
                        <m:sub/>
                        <m:sup/>
                        <m:e>
                          <m:r>
                            <a:rPr lang="en-GB" i="1">
                              <a:latin typeface="Cambria Math" panose="02040503050406030204" pitchFamily="18" charset="0"/>
                              <a:ea typeface="Cambria Math" panose="02040503050406030204" pitchFamily="18" charset="0"/>
                            </a:rPr>
                            <m:t>𝑓</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𝑝</m:t>
                              </m:r>
                            </m:e>
                            <m:sub>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ea typeface="Cambria Math" panose="02040503050406030204" pitchFamily="18" charset="0"/>
                            </a:rPr>
                            <m:t> ) </m:t>
                          </m:r>
                        </m:e>
                      </m:nary>
                      <m:r>
                        <a:rPr lang="en-GB" i="1">
                          <a:latin typeface="Cambria Math" panose="02040503050406030204" pitchFamily="18" charset="0"/>
                          <a:ea typeface="Cambria Math" panose="02040503050406030204" pitchFamily="18" charset="0"/>
                        </a:rPr>
                        <m:t>=</m:t>
                      </m:r>
                      <m:nary>
                        <m:naryPr>
                          <m:limLoc m:val="undOvr"/>
                          <m:subHide m:val="on"/>
                          <m:supHide m:val="on"/>
                          <m:ctrlPr>
                            <a:rPr lang="en-GB" i="1">
                              <a:latin typeface="Cambria Math" panose="02040503050406030204" pitchFamily="18" charset="0"/>
                              <a:ea typeface="Cambria Math" panose="02040503050406030204" pitchFamily="18" charset="0"/>
                            </a:rPr>
                          </m:ctrlPr>
                        </m:naryPr>
                        <m:sub/>
                        <m:sup/>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𝐿𝑓</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𝑝</m:t>
                              </m:r>
                            </m:e>
                            <m:sub>
                              <m:r>
                                <a:rPr lang="en-GB" i="1">
                                  <a:latin typeface="Cambria Math" panose="02040503050406030204" pitchFamily="18" charset="0"/>
                                  <a:ea typeface="Cambria Math" panose="02040503050406030204" pitchFamily="18" charset="0"/>
                                </a:rPr>
                                <m:t>𝑡</m:t>
                              </m:r>
                            </m:sub>
                          </m:sSub>
                        </m:e>
                      </m:nary>
                    </m:oMath>
                  </m:oMathPara>
                </a14:m>
                <a:endParaRPr lang="en-GB" dirty="0" smtClean="0"/>
              </a:p>
              <a:p>
                <a:pPr marL="0" indent="0">
                  <a:buNone/>
                </a:pPr>
                <a:r>
                  <a:rPr lang="en-GB" dirty="0" smtClean="0"/>
                  <a:t>Hence</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𝑝</m:t>
                          </m:r>
                        </m:num>
                        <m:den>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den>
                      </m:f>
                      <m:r>
                        <a:rPr lang="en-GB" i="1">
                          <a:latin typeface="Cambria Math" panose="02040503050406030204" pitchFamily="18" charset="0"/>
                          <a:ea typeface="Cambria Math" panose="02040503050406030204" pitchFamily="18" charset="0"/>
                        </a:rPr>
                        <m:t>=</m:t>
                      </m:r>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𝐿</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𝑝</m:t>
                      </m:r>
                    </m:oMath>
                  </m:oMathPara>
                </a14:m>
                <a:endParaRPr lang="en-GB" dirty="0" smtClean="0"/>
              </a:p>
              <a:p>
                <a:pPr marL="0" indent="0">
                  <a:buNone/>
                </a:pPr>
                <a:r>
                  <a:rPr lang="en-GB" dirty="0" smtClean="0"/>
                  <a:t>Where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𝐿</m:t>
                        </m:r>
                      </m:e>
                      <m:sup>
                        <m:r>
                          <a:rPr lang="en-GB" i="1">
                            <a:latin typeface="Cambria Math" panose="02040503050406030204" pitchFamily="18" charset="0"/>
                            <a:ea typeface="Cambria Math" panose="02040503050406030204" pitchFamily="18" charset="0"/>
                          </a:rPr>
                          <m:t>∗</m:t>
                        </m:r>
                      </m:sup>
                    </m:sSup>
                  </m:oMath>
                </a14:m>
                <a:r>
                  <a:rPr lang="en-GB" dirty="0" smtClean="0"/>
                  <a:t> is the formal </a:t>
                </a:r>
                <a:r>
                  <a:rPr lang="en-GB" dirty="0" err="1" smtClean="0"/>
                  <a:t>adjoint</a:t>
                </a:r>
                <a:r>
                  <a:rPr lang="en-GB" dirty="0" smtClean="0"/>
                  <a:t> of L.</a:t>
                </a:r>
              </a:p>
              <a:p>
                <a:pPr marL="0" indent="0">
                  <a:buNone/>
                </a:pPr>
                <a:r>
                  <a:rPr lang="en-GB" dirty="0" smtClean="0"/>
                  <a:t>Define </a:t>
                </a:r>
                <a14:m>
                  <m:oMath xmlns:m="http://schemas.openxmlformats.org/officeDocument/2006/math">
                    <m:r>
                      <a:rPr lang="en-GB" i="1">
                        <a:latin typeface="Cambria Math" panose="02040503050406030204" pitchFamily="18" charset="0"/>
                      </a:rPr>
                      <m:t>𝐿𝑓</m:t>
                    </m:r>
                    <m:r>
                      <a:rPr lang="en-GB" i="1">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2</m:t>
                        </m:r>
                      </m:den>
                    </m:f>
                    <m:r>
                      <a:rPr lang="en-GB" i="1" smtClean="0">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𝛾</m:t>
                            </m:r>
                          </m:e>
                        </m:d>
                      </m:e>
                      <m:sub>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0</m:t>
                            </m:r>
                          </m:sub>
                        </m:sSub>
                      </m:sub>
                      <m:sup/>
                    </m:sSub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38" t="-2521"/>
                </a:stretch>
              </a:blipFill>
            </p:spPr>
            <p:txBody>
              <a:bodyPr/>
              <a:lstStyle/>
              <a:p>
                <a:r>
                  <a:rPr lang="en-GB">
                    <a:noFill/>
                  </a:rPr>
                  <a:t> </a:t>
                </a:r>
              </a:p>
            </p:txBody>
          </p:sp>
        </mc:Fallback>
      </mc:AlternateContent>
    </p:spTree>
    <p:extLst>
      <p:ext uri="{BB962C8B-B14F-4D97-AF65-F5344CB8AC3E}">
        <p14:creationId xmlns:p14="http://schemas.microsoft.com/office/powerpoint/2010/main" val="1094634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associated Riemannian metric</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An SDE determines a natural length scale</a:t>
                </a:r>
              </a:p>
              <a:p>
                <a:r>
                  <a:rPr lang="en-GB" b="1" dirty="0" smtClean="0"/>
                  <a:t>Definition:</a:t>
                </a:r>
                <a:r>
                  <a:rPr lang="en-GB" dirty="0" smtClean="0"/>
                  <a:t> An SDE is non-degenerate if the symbol of L is a metric</a:t>
                </a:r>
              </a:p>
              <a:p>
                <a:r>
                  <a:rPr lang="en-GB" b="1" dirty="0" smtClean="0"/>
                  <a:t>Remark: </a:t>
                </a:r>
                <a:r>
                  <a:rPr lang="en-GB" dirty="0" smtClean="0"/>
                  <a:t>Recall Ito’s lemma:</a:t>
                </a:r>
                <a:endParaRPr lang="en-GB" b="1" dirty="0" smtClean="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𝑑</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𝑓</m:t>
                          </m:r>
                        </m:e>
                        <m:sup>
                          <m:r>
                            <a:rPr lang="en-GB" sz="2400" i="1">
                              <a:latin typeface="Cambria Math" panose="02040503050406030204" pitchFamily="18" charset="0"/>
                            </a:rPr>
                            <m:t>𝑖</m:t>
                          </m:r>
                        </m:sup>
                      </m:sSup>
                      <m:d>
                        <m:dPr>
                          <m:ctrlPr>
                            <a:rPr lang="en-GB" sz="2400" i="1">
                              <a:latin typeface="Cambria Math" panose="02040503050406030204" pitchFamily="18" charset="0"/>
                            </a:rPr>
                          </m:ctrlPr>
                        </m:dPr>
                        <m:e>
                          <m:r>
                            <a:rPr lang="en-GB" sz="2400" i="1">
                              <a:latin typeface="Cambria Math" panose="02040503050406030204" pitchFamily="18" charset="0"/>
                            </a:rPr>
                            <m:t>𝑋</m:t>
                          </m:r>
                        </m:e>
                      </m:d>
                      <m:r>
                        <a:rPr lang="en-GB" sz="2400" i="1">
                          <a:latin typeface="Cambria Math" panose="02040503050406030204" pitchFamily="18" charset="0"/>
                        </a:rPr>
                        <m:t>)=</m:t>
                      </m:r>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𝑓</m:t>
                                  </m:r>
                                </m:e>
                                <m:sup>
                                  <m:r>
                                    <a:rPr lang="en-GB" sz="2400" i="1">
                                      <a:latin typeface="Cambria Math" panose="02040503050406030204" pitchFamily="18" charset="0"/>
                                    </a:rPr>
                                    <m:t>𝑖</m:t>
                                  </m:r>
                                </m:sup>
                              </m:sSup>
                            </m:num>
                            <m:den>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𝑗</m:t>
                                  </m:r>
                                </m:sup>
                              </m:sSup>
                            </m:den>
                          </m:f>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𝑗</m:t>
                              </m:r>
                            </m:sup>
                          </m:sSup>
                          <m:d>
                            <m:dPr>
                              <m:ctrlPr>
                                <a:rPr lang="en-GB" sz="2400" i="1">
                                  <a:latin typeface="Cambria Math" panose="02040503050406030204" pitchFamily="18" charset="0"/>
                                </a:rPr>
                              </m:ctrlPr>
                            </m:dPr>
                            <m:e>
                              <m:r>
                                <a:rPr lang="en-GB" sz="2400" i="1">
                                  <a:latin typeface="Cambria Math" panose="02040503050406030204" pitchFamily="18" charset="0"/>
                                </a:rPr>
                                <m:t>𝑋</m:t>
                              </m:r>
                            </m:e>
                          </m:d>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m:t>
                                  </m:r>
                                </m:e>
                                <m:sup>
                                  <m:r>
                                    <a:rPr lang="en-GB" sz="2400" i="1">
                                      <a:latin typeface="Cambria Math" panose="02040503050406030204" pitchFamily="18" charset="0"/>
                                    </a:rPr>
                                    <m:t>2</m:t>
                                  </m:r>
                                </m:sup>
                              </m:sSup>
                              <m:sSup>
                                <m:sSupPr>
                                  <m:ctrlPr>
                                    <a:rPr lang="en-GB" sz="2400" i="1">
                                      <a:latin typeface="Cambria Math" panose="02040503050406030204" pitchFamily="18" charset="0"/>
                                    </a:rPr>
                                  </m:ctrlPr>
                                </m:sSupPr>
                                <m:e>
                                  <m:r>
                                    <a:rPr lang="en-GB" sz="2400" i="1">
                                      <a:latin typeface="Cambria Math" panose="02040503050406030204" pitchFamily="18" charset="0"/>
                                    </a:rPr>
                                    <m:t>𝑓</m:t>
                                  </m:r>
                                </m:e>
                                <m:sup>
                                  <m:r>
                                    <a:rPr lang="en-GB" sz="2400" i="1">
                                      <a:latin typeface="Cambria Math" panose="02040503050406030204" pitchFamily="18" charset="0"/>
                                    </a:rPr>
                                    <m:t>𝑖</m:t>
                                  </m:r>
                                </m:sup>
                              </m:sSup>
                            </m:num>
                            <m:den>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𝑥</m:t>
                                  </m:r>
                                </m:e>
                                <m:sup>
                                  <m:r>
                                    <a:rPr lang="en-GB" sz="2400" i="1">
                                      <a:latin typeface="Cambria Math" panose="02040503050406030204" pitchFamily="18" charset="0"/>
                                      <a:ea typeface="Cambria Math" panose="02040503050406030204" pitchFamily="18" charset="0"/>
                                    </a:rPr>
                                    <m:t>𝑗</m:t>
                                  </m:r>
                                </m:sup>
                              </m:sSup>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𝑥</m:t>
                                  </m:r>
                                </m:e>
                                <m:sup>
                                  <m:r>
                                    <a:rPr lang="en-GB" sz="2400" i="1">
                                      <a:latin typeface="Cambria Math" panose="02040503050406030204" pitchFamily="18" charset="0"/>
                                      <a:ea typeface="Cambria Math" panose="02040503050406030204" pitchFamily="18" charset="0"/>
                                    </a:rPr>
                                    <m:t>𝑘</m:t>
                                  </m:r>
                                </m:sup>
                              </m:sSup>
                            </m:den>
                          </m:f>
                          <m:sSup>
                            <m:sSupPr>
                              <m:ctrlPr>
                                <a:rPr lang="en-GB" sz="2400" i="1">
                                  <a:latin typeface="Cambria Math" panose="02040503050406030204" pitchFamily="18" charset="0"/>
                                </a:rPr>
                              </m:ctrlPr>
                            </m:sSupPr>
                            <m:e>
                              <m:r>
                                <a:rPr lang="en-GB" sz="2400" i="1">
                                  <a:latin typeface="Cambria Math" panose="02040503050406030204" pitchFamily="18" charset="0"/>
                                </a:rPr>
                                <m:t>𝑏</m:t>
                              </m:r>
                            </m:e>
                            <m:sup>
                              <m:r>
                                <a:rPr lang="en-GB" sz="2400" i="1">
                                  <a:latin typeface="Cambria Math" panose="02040503050406030204" pitchFamily="18" charset="0"/>
                                </a:rPr>
                                <m:t>𝑗</m:t>
                              </m:r>
                            </m:sup>
                          </m:sSup>
                          <m:d>
                            <m:dPr>
                              <m:ctrlPr>
                                <a:rPr lang="en-GB" sz="2400" i="1">
                                  <a:latin typeface="Cambria Math" panose="02040503050406030204" pitchFamily="18" charset="0"/>
                                </a:rPr>
                              </m:ctrlPr>
                            </m:dPr>
                            <m:e>
                              <m:r>
                                <a:rPr lang="en-GB" sz="2400" i="1">
                                  <a:latin typeface="Cambria Math" panose="02040503050406030204" pitchFamily="18" charset="0"/>
                                </a:rPr>
                                <m:t>𝑋</m:t>
                              </m:r>
                            </m:e>
                          </m:d>
                          <m:sSup>
                            <m:sSupPr>
                              <m:ctrlPr>
                                <a:rPr lang="en-GB" sz="2400" i="1">
                                  <a:latin typeface="Cambria Math" panose="02040503050406030204" pitchFamily="18" charset="0"/>
                                </a:rPr>
                              </m:ctrlPr>
                            </m:sSupPr>
                            <m:e>
                              <m:r>
                                <a:rPr lang="en-GB" sz="2400" i="1">
                                  <a:latin typeface="Cambria Math" panose="02040503050406030204" pitchFamily="18" charset="0"/>
                                </a:rPr>
                                <m:t>𝑏</m:t>
                              </m:r>
                            </m:e>
                            <m:sup>
                              <m:r>
                                <a:rPr lang="en-GB" sz="2400" i="1">
                                  <a:latin typeface="Cambria Math" panose="02040503050406030204" pitchFamily="18" charset="0"/>
                                </a:rPr>
                                <m:t>𝑘</m:t>
                              </m:r>
                            </m:sup>
                          </m:sSup>
                          <m:d>
                            <m:dPr>
                              <m:ctrlPr>
                                <a:rPr lang="en-GB" sz="2400" i="1">
                                  <a:latin typeface="Cambria Math" panose="02040503050406030204" pitchFamily="18" charset="0"/>
                                </a:rPr>
                              </m:ctrlPr>
                            </m:dPr>
                            <m:e>
                              <m:r>
                                <a:rPr lang="en-GB" sz="2400" i="1">
                                  <a:latin typeface="Cambria Math" panose="02040503050406030204" pitchFamily="18" charset="0"/>
                                </a:rPr>
                                <m:t>𝑋</m:t>
                              </m:r>
                            </m:e>
                          </m:d>
                        </m:e>
                      </m:d>
                      <m:r>
                        <a:rPr lang="en-GB" sz="2400" i="1">
                          <a:latin typeface="Cambria Math" panose="02040503050406030204" pitchFamily="18" charset="0"/>
                        </a:rPr>
                        <m:t>𝑑𝑡</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𝑓</m:t>
                              </m:r>
                            </m:e>
                            <m:sup>
                              <m:r>
                                <a:rPr lang="en-GB" sz="2400" i="1">
                                  <a:latin typeface="Cambria Math" panose="02040503050406030204" pitchFamily="18" charset="0"/>
                                </a:rPr>
                                <m:t>𝑖</m:t>
                              </m:r>
                            </m:sup>
                          </m:sSup>
                        </m:num>
                        <m:den>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𝑗</m:t>
                              </m:r>
                            </m:sup>
                          </m:sSup>
                        </m:den>
                      </m:f>
                      <m:sSup>
                        <m:sSupPr>
                          <m:ctrlPr>
                            <a:rPr lang="en-GB" sz="2400" i="1">
                              <a:latin typeface="Cambria Math" panose="02040503050406030204" pitchFamily="18" charset="0"/>
                            </a:rPr>
                          </m:ctrlPr>
                        </m:sSupPr>
                        <m:e>
                          <m:r>
                            <a:rPr lang="en-GB" sz="2400" i="1">
                              <a:latin typeface="Cambria Math" panose="02040503050406030204" pitchFamily="18" charset="0"/>
                            </a:rPr>
                            <m:t>𝑏</m:t>
                          </m:r>
                        </m:e>
                        <m:sup>
                          <m:r>
                            <a:rPr lang="en-GB" sz="2400" i="1">
                              <a:latin typeface="Cambria Math" panose="02040503050406030204" pitchFamily="18" charset="0"/>
                            </a:rPr>
                            <m:t>𝑗</m:t>
                          </m:r>
                        </m:sup>
                      </m:sSup>
                      <m:d>
                        <m:dPr>
                          <m:ctrlPr>
                            <a:rPr lang="en-GB" sz="2400" i="1">
                              <a:latin typeface="Cambria Math" panose="02040503050406030204" pitchFamily="18" charset="0"/>
                            </a:rPr>
                          </m:ctrlPr>
                        </m:dPr>
                        <m:e>
                          <m:r>
                            <a:rPr lang="en-GB" sz="2400" i="1">
                              <a:latin typeface="Cambria Math" panose="02040503050406030204" pitchFamily="18" charset="0"/>
                            </a:rPr>
                            <m:t>𝑋</m:t>
                          </m:r>
                        </m:e>
                      </m:d>
                      <m:r>
                        <a:rPr lang="en-GB" sz="2400" i="1">
                          <a:latin typeface="Cambria Math" panose="02040503050406030204" pitchFamily="18" charset="0"/>
                        </a:rPr>
                        <m:t>𝑑</m:t>
                      </m:r>
                      <m:sSub>
                        <m:sSubPr>
                          <m:ctrlPr>
                            <a:rPr lang="en-GB" sz="2400" i="1">
                              <a:latin typeface="Cambria Math" panose="02040503050406030204" pitchFamily="18" charset="0"/>
                            </a:rPr>
                          </m:ctrlPr>
                        </m:sSubPr>
                        <m:e>
                          <m:r>
                            <a:rPr lang="en-GB" sz="2400" i="1">
                              <a:latin typeface="Cambria Math" panose="02040503050406030204" pitchFamily="18" charset="0"/>
                            </a:rPr>
                            <m:t>𝑊</m:t>
                          </m:r>
                        </m:e>
                        <m:sub>
                          <m:r>
                            <a:rPr lang="en-GB" sz="2400" i="1">
                              <a:latin typeface="Cambria Math" panose="02040503050406030204" pitchFamily="18" charset="0"/>
                            </a:rPr>
                            <m:t>𝑡</m:t>
                          </m:r>
                        </m:sub>
                      </m:sSub>
                    </m:oMath>
                  </m:oMathPara>
                </a14:m>
                <a:endParaRPr lang="en-GB" sz="2400" b="1" dirty="0" smtClean="0"/>
              </a:p>
              <a:p>
                <a:r>
                  <a:rPr lang="en-GB" sz="2400" dirty="0" smtClean="0"/>
                  <a:t>Th</a:t>
                </a:r>
                <a:r>
                  <a:rPr lang="en-GB" dirty="0" smtClean="0"/>
                  <a:t>e symbol is just the square of the volatility term b</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666137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Brownian Motion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Let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𝑔</m:t>
                        </m:r>
                      </m:e>
                      <m:sub>
                        <m:r>
                          <a:rPr lang="en-GB" i="1" smtClean="0">
                            <a:latin typeface="Cambria Math" panose="02040503050406030204" pitchFamily="18" charset="0"/>
                            <a:ea typeface="Cambria Math" panose="02040503050406030204" pitchFamily="18" charset="0"/>
                          </a:rPr>
                          <m:t>𝛾</m:t>
                        </m:r>
                      </m:sub>
                    </m:sSub>
                  </m:oMath>
                </a14:m>
                <a:r>
                  <a:rPr lang="en-GB" dirty="0" smtClean="0"/>
                  <a:t> be the SDE associated with </a:t>
                </a:r>
                <a14:m>
                  <m:oMath xmlns:m="http://schemas.openxmlformats.org/officeDocument/2006/math">
                    <m:r>
                      <a:rPr lang="en-GB" i="1" smtClean="0">
                        <a:latin typeface="Cambria Math" panose="02040503050406030204" pitchFamily="18" charset="0"/>
                        <a:ea typeface="Cambria Math" panose="02040503050406030204" pitchFamily="18" charset="0"/>
                      </a:rPr>
                      <m:t>𝛾</m:t>
                    </m:r>
                  </m:oMath>
                </a14:m>
                <a:endParaRPr lang="en-GB" dirty="0" smtClean="0"/>
              </a:p>
              <a:p>
                <a:r>
                  <a:rPr lang="en-GB" dirty="0" smtClean="0"/>
                  <a:t>This is called Brownian motion if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𝐿</m:t>
                        </m:r>
                      </m:e>
                      <m:sub>
                        <m:r>
                          <a:rPr lang="en-GB" i="1" smtClean="0">
                            <a:latin typeface="Cambria Math" panose="02040503050406030204" pitchFamily="18" charset="0"/>
                            <a:ea typeface="Cambria Math" panose="02040503050406030204" pitchFamily="18" charset="0"/>
                          </a:rPr>
                          <m:t>𝛾</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ea typeface="Cambria Math" panose="02040503050406030204" pitchFamily="18" charset="0"/>
                              </a:rPr>
                              <m:t>𝛾</m:t>
                            </m:r>
                          </m:sub>
                        </m:sSub>
                      </m:sub>
                    </m:sSub>
                  </m:oMath>
                </a14:m>
                <a:endParaRPr lang="en-GB" dirty="0" smtClean="0"/>
              </a:p>
              <a:p>
                <a:r>
                  <a:rPr lang="en-GB" dirty="0" smtClean="0"/>
                  <a:t>Since any metric has a pseudo square root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𝑇</m:t>
                        </m:r>
                      </m:sup>
                    </m:sSup>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𝑔</m:t>
                    </m:r>
                    <m:r>
                      <a:rPr lang="en-GB" b="0" i="1" smtClean="0">
                        <a:latin typeface="Cambria Math" panose="02040503050406030204" pitchFamily="18" charset="0"/>
                      </a:rPr>
                      <m:t>)</m:t>
                    </m:r>
                  </m:oMath>
                </a14:m>
                <a:r>
                  <a:rPr lang="en-GB" dirty="0" smtClean="0"/>
                  <a:t>, Brownian motion exists</a:t>
                </a:r>
                <a:r>
                  <a:rPr lang="en-GB" dirty="0"/>
                  <a:t> </a:t>
                </a:r>
                <a:r>
                  <a:rPr lang="en-GB" dirty="0" smtClean="0"/>
                  <a:t>for any Riemannian manifold.</a:t>
                </a:r>
              </a:p>
              <a:p>
                <a:r>
                  <a:rPr lang="en-GB" dirty="0" smtClean="0"/>
                  <a:t>It is essentially unique in that the probability density will evolve in the same </a:t>
                </a:r>
                <a:r>
                  <a:rPr lang="en-GB" dirty="0" smtClean="0"/>
                  <a:t>way</a:t>
                </a:r>
              </a:p>
              <a:p>
                <a:r>
                  <a:rPr lang="en-GB" dirty="0" smtClean="0"/>
                  <a:t>For Brownian motion, the heat equation determines the flow of the </a:t>
                </a:r>
                <a:r>
                  <a:rPr lang="en-GB" smtClean="0"/>
                  <a:t>probability density</a:t>
                </a:r>
                <a:endParaRPr lang="en-GB"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961" r="-1449"/>
                </a:stretch>
              </a:blipFill>
            </p:spPr>
            <p:txBody>
              <a:bodyPr/>
              <a:lstStyle/>
              <a:p>
                <a:r>
                  <a:rPr lang="en-GB">
                    <a:noFill/>
                  </a:rPr>
                  <a:t> </a:t>
                </a:r>
              </a:p>
            </p:txBody>
          </p:sp>
        </mc:Fallback>
      </mc:AlternateContent>
    </p:spTree>
    <p:extLst>
      <p:ext uri="{BB962C8B-B14F-4D97-AF65-F5344CB8AC3E}">
        <p14:creationId xmlns:p14="http://schemas.microsoft.com/office/powerpoint/2010/main" val="2423352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consequences</a:t>
            </a:r>
            <a:endParaRPr lang="en-GB" dirty="0"/>
          </a:p>
        </p:txBody>
      </p:sp>
      <p:sp>
        <p:nvSpPr>
          <p:cNvPr id="3" name="Content Placeholder 2"/>
          <p:cNvSpPr>
            <a:spLocks noGrp="1"/>
          </p:cNvSpPr>
          <p:nvPr>
            <p:ph idx="1"/>
          </p:nvPr>
        </p:nvSpPr>
        <p:spPr/>
        <p:txBody>
          <a:bodyPr/>
          <a:lstStyle/>
          <a:p>
            <a:r>
              <a:rPr lang="en-GB" dirty="0" smtClean="0"/>
              <a:t>SDEs are easier to understand in a coordinate free manner than using Ito calculus</a:t>
            </a:r>
          </a:p>
          <a:p>
            <a:r>
              <a:rPr lang="en-GB" dirty="0" smtClean="0"/>
              <a:t>Parabolic </a:t>
            </a:r>
            <a:r>
              <a:rPr lang="en-GB" dirty="0"/>
              <a:t>P</a:t>
            </a:r>
            <a:r>
              <a:rPr lang="en-GB" dirty="0" smtClean="0"/>
              <a:t>DEs </a:t>
            </a:r>
            <a:r>
              <a:rPr lang="en-GB" dirty="0"/>
              <a:t>(and in particular the heat) </a:t>
            </a:r>
            <a:r>
              <a:rPr lang="en-GB" dirty="0" smtClean="0"/>
              <a:t>equation can be understood probabilistically</a:t>
            </a:r>
          </a:p>
          <a:p>
            <a:pPr lvl="1"/>
            <a:r>
              <a:rPr lang="en-GB" dirty="0" smtClean="0"/>
              <a:t>You can numerically solve parabolic PDEs by the Monte Carlo method</a:t>
            </a:r>
          </a:p>
          <a:p>
            <a:pPr lvl="1"/>
            <a:r>
              <a:rPr lang="en-GB" dirty="0" smtClean="0"/>
              <a:t>Asymptotic formulae first derived to prove the index theorem can be used to price financial derivatives</a:t>
            </a:r>
          </a:p>
          <a:p>
            <a:pPr lvl="1"/>
            <a:r>
              <a:rPr lang="en-GB" dirty="0" smtClean="0"/>
              <a:t>There is a probabilistic proof of the index theorem</a:t>
            </a:r>
            <a:endParaRPr lang="en-GB" dirty="0"/>
          </a:p>
          <a:p>
            <a:endParaRPr lang="en-GB" dirty="0"/>
          </a:p>
        </p:txBody>
      </p:sp>
    </p:spTree>
    <p:extLst>
      <p:ext uri="{BB962C8B-B14F-4D97-AF65-F5344CB8AC3E}">
        <p14:creationId xmlns:p14="http://schemas.microsoft.com/office/powerpoint/2010/main" val="373395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10 random paths</a:t>
            </a:r>
            <a:r>
              <a:rPr lang="en-GB" sz="2800" dirty="0"/>
              <a:t> </a:t>
            </a:r>
            <a:r>
              <a:rPr lang="en-GB" sz="2800" dirty="0" smtClean="0"/>
              <a:t>with 10 time steps</a:t>
            </a:r>
            <a:endParaRPr lang="en-GB"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9867" y="1162451"/>
            <a:ext cx="7620000" cy="5728607"/>
          </a:xfrm>
        </p:spPr>
      </p:pic>
    </p:spTree>
    <p:extLst>
      <p:ext uri="{BB962C8B-B14F-4D97-AF65-F5344CB8AC3E}">
        <p14:creationId xmlns:p14="http://schemas.microsoft.com/office/powerpoint/2010/main" val="47063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10 random paths</a:t>
            </a:r>
            <a:r>
              <a:rPr lang="en-GB" sz="2800" dirty="0"/>
              <a:t> </a:t>
            </a:r>
            <a:r>
              <a:rPr lang="en-GB" sz="2800" dirty="0" smtClean="0"/>
              <a:t>with 100 time steps</a:t>
            </a:r>
            <a:endParaRPr lang="en-GB"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7781" y="1168401"/>
            <a:ext cx="7476619" cy="5620816"/>
          </a:xfrm>
        </p:spPr>
      </p:pic>
    </p:spTree>
    <p:extLst>
      <p:ext uri="{BB962C8B-B14F-4D97-AF65-F5344CB8AC3E}">
        <p14:creationId xmlns:p14="http://schemas.microsoft.com/office/powerpoint/2010/main" val="157051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7" y="263525"/>
            <a:ext cx="10515600" cy="1325563"/>
          </a:xfrm>
        </p:spPr>
        <p:txBody>
          <a:bodyPr>
            <a:normAutofit/>
          </a:bodyPr>
          <a:lstStyle/>
          <a:p>
            <a:r>
              <a:rPr lang="en-GB" sz="2800" dirty="0" smtClean="0"/>
              <a:t>10 random paths</a:t>
            </a:r>
            <a:r>
              <a:rPr lang="en-GB" sz="2800" dirty="0"/>
              <a:t> </a:t>
            </a:r>
            <a:r>
              <a:rPr lang="en-GB" sz="2800" dirty="0" smtClean="0"/>
              <a:t>with 1000 time steps. Note scaling is correct.</a:t>
            </a:r>
            <a:endParaRPr lang="en-GB"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2267" y="1277023"/>
            <a:ext cx="7010400" cy="5270318"/>
          </a:xfrm>
        </p:spPr>
      </p:pic>
    </p:spTree>
    <p:extLst>
      <p:ext uri="{BB962C8B-B14F-4D97-AF65-F5344CB8AC3E}">
        <p14:creationId xmlns:p14="http://schemas.microsoft.com/office/powerpoint/2010/main" val="196405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
            </a:r>
            <a:endParaRPr lang="en-GB" dirty="0"/>
          </a:p>
        </p:txBody>
      </p:sp>
      <p:sp>
        <p:nvSpPr>
          <p:cNvPr id="3" name="Content Placeholder 2"/>
          <p:cNvSpPr>
            <a:spLocks noGrp="1"/>
          </p:cNvSpPr>
          <p:nvPr>
            <p:ph idx="1"/>
          </p:nvPr>
        </p:nvSpPr>
        <p:spPr/>
        <p:txBody>
          <a:bodyPr/>
          <a:lstStyle/>
          <a:p>
            <a:r>
              <a:rPr lang="en-GB" dirty="0" smtClean="0"/>
              <a:t>We want to be able to talk about the limit as the time step tends to zero.</a:t>
            </a:r>
          </a:p>
          <a:p>
            <a:r>
              <a:rPr lang="en-GB" dirty="0" smtClean="0"/>
              <a:t>At the moment the paths on each slide are unrelated.</a:t>
            </a:r>
          </a:p>
          <a:p>
            <a:r>
              <a:rPr lang="en-GB" dirty="0" smtClean="0"/>
              <a:t>We’d like to be able to observe a trader’s actions, say, once per day or once per hour</a:t>
            </a:r>
          </a:p>
          <a:p>
            <a:r>
              <a:rPr lang="en-GB" dirty="0" smtClean="0"/>
              <a:t>We’d like to be able to say that as the observation interval tends to zero, we get some kind of convergence to a limit</a:t>
            </a:r>
          </a:p>
          <a:p>
            <a:r>
              <a:rPr lang="en-GB" dirty="0" smtClean="0"/>
              <a:t>We’d like to be able to simulate processes in a way that allows us to change the time interval and re-simulate the </a:t>
            </a:r>
            <a:r>
              <a:rPr lang="en-GB" b="1" dirty="0" smtClean="0"/>
              <a:t>same</a:t>
            </a:r>
            <a:r>
              <a:rPr lang="en-GB" dirty="0" smtClean="0"/>
              <a:t> process.</a:t>
            </a:r>
            <a:endParaRPr lang="en-GB" dirty="0"/>
          </a:p>
        </p:txBody>
      </p:sp>
    </p:spTree>
    <p:extLst>
      <p:ext uri="{BB962C8B-B14F-4D97-AF65-F5344CB8AC3E}">
        <p14:creationId xmlns:p14="http://schemas.microsoft.com/office/powerpoint/2010/main" val="325207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𝛿t apart</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67" y="2099732"/>
            <a:ext cx="12203781" cy="3793067"/>
          </a:xfrm>
        </p:spPr>
      </p:pic>
    </p:spTree>
    <p:extLst>
      <p:ext uri="{BB962C8B-B14F-4D97-AF65-F5344CB8AC3E}">
        <p14:creationId xmlns:p14="http://schemas.microsoft.com/office/powerpoint/2010/main" val="95922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916</Words>
  <Application>Microsoft Office PowerPoint</Application>
  <PresentationFormat>Widescreen</PresentationFormat>
  <Paragraphs>252</Paragraphs>
  <Slides>46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Cambria Math</vt:lpstr>
      <vt:lpstr>Office Theme</vt:lpstr>
      <vt:lpstr>Geometry of Stochastic Differential Equations</vt:lpstr>
      <vt:lpstr>Goal</vt:lpstr>
      <vt:lpstr>What are Stochastic Differential Equations?</vt:lpstr>
      <vt:lpstr>A random walk in discrete time steps δt</vt:lpstr>
      <vt:lpstr>10 random paths with 10 time steps</vt:lpstr>
      <vt:lpstr>10 random paths with 100 time steps</vt:lpstr>
      <vt:lpstr>10 random paths with 1000 time steps. Note scaling is correct.</vt:lpstr>
      <vt:lpstr>Problem</vt:lpstr>
      <vt:lpstr>Points 𝛿t apart</vt:lpstr>
      <vt:lpstr>Fill in the gaps W_t=〖1/2(W〗_(t-δt) 〖+ W〗_(t+δt))+√δt 〖 ε〗_t </vt:lpstr>
      <vt:lpstr>And repeat…</vt:lpstr>
      <vt:lpstr>Brownian Motion</vt:lpstr>
      <vt:lpstr>An example stochastic differential equation</vt:lpstr>
      <vt:lpstr>Geometric Brownian motion for 1 year μ=5% p.a.  σ=10% y^(-1/2)</vt:lpstr>
      <vt:lpstr>Geometric Brownian motion for 100 years μ=5% p.a.  σ=10% y^(-1/2)</vt:lpstr>
      <vt:lpstr>Aside – financial consequences</vt:lpstr>
      <vt:lpstr>A more general stochastic differential equation</vt:lpstr>
      <vt:lpstr>Coordinate free stochastic differential equations?</vt:lpstr>
      <vt:lpstr>Solution</vt:lpstr>
      <vt:lpstr>An example (chosen to be pretty) γ_((x_1,x_2 ) ) (s)= (x_1,x_2 )+ s(〖-x〗_2,x_1 )+3 s^2 (x_1,x_2 )  </vt:lpstr>
      <vt:lpstr>Simulating the process (large time step)</vt:lpstr>
      <vt:lpstr>Simulating the process…</vt:lpstr>
      <vt:lpstr>Simulating the process…</vt:lpstr>
      <vt:lpstr>Simulating the process (small time step)</vt:lpstr>
      <vt:lpstr>2-jets</vt:lpstr>
      <vt:lpstr>An important example – s^2</vt:lpstr>
      <vt:lpstr>Distribution of X_1 for n=1,2,4,…,1024 (green to red)</vt:lpstr>
      <vt:lpstr>Conclusion</vt:lpstr>
      <vt:lpstr>2-jets in local coordinates</vt:lpstr>
      <vt:lpstr>Transformation of coordinates</vt:lpstr>
      <vt:lpstr>Ito’s lemma:</vt:lpstr>
      <vt:lpstr>Ito’s lemma</vt:lpstr>
      <vt:lpstr>An example (chosen to be pretty) γ_((x_1,x_2 ) ) (s)= (x_1,x_2 )+ s(〖-x〗_2,x_1 )+3 s^2 (x_1,x_2 ) </vt:lpstr>
      <vt:lpstr>Coordinate transformation</vt:lpstr>
      <vt:lpstr>Simulate in new cords versus = Transform the picture</vt:lpstr>
      <vt:lpstr>PowerPoint Presentation</vt:lpstr>
      <vt:lpstr>Solving an SDE – Geometric Brownian motion</vt:lpstr>
      <vt:lpstr>Goal</vt:lpstr>
      <vt:lpstr>SDEs on manifolds</vt:lpstr>
      <vt:lpstr>(Probability) Densities on manifolds</vt:lpstr>
      <vt:lpstr>The density √(|g|) on the sphere</vt:lpstr>
      <vt:lpstr>Expectations</vt:lpstr>
      <vt:lpstr>The Fokker-Planck equation</vt:lpstr>
      <vt:lpstr>The associated Riemannian metric</vt:lpstr>
      <vt:lpstr>Definition of Brownian Motion</vt:lpstr>
      <vt:lpstr>Some consequences</vt:lpstr>
    </vt:vector>
  </TitlesOfParts>
  <Company>King's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of Stochastic Differential Equations</dc:title>
  <dc:creator>Armstrong, John</dc:creator>
  <cp:lastModifiedBy>Armstrong, John</cp:lastModifiedBy>
  <cp:revision>68</cp:revision>
  <dcterms:created xsi:type="dcterms:W3CDTF">2015-11-12T12:27:16Z</dcterms:created>
  <dcterms:modified xsi:type="dcterms:W3CDTF">2015-11-17T17:41:53Z</dcterms:modified>
</cp:coreProperties>
</file>